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6858000" cy="9906000" type="A4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66FF"/>
    <a:srgbClr val="669900"/>
    <a:srgbClr val="99CCFF"/>
    <a:srgbClr val="009900"/>
    <a:srgbClr val="FFFFFF"/>
    <a:srgbClr val="80000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43" autoAdjust="0"/>
    <p:restoredTop sz="95297" autoAdjust="0"/>
  </p:normalViewPr>
  <p:slideViewPr>
    <p:cSldViewPr>
      <p:cViewPr>
        <p:scale>
          <a:sx n="90" d="100"/>
          <a:sy n="90" d="100"/>
        </p:scale>
        <p:origin x="1656" y="16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B5879-C693-414C-AE0C-1567A29779AA}" type="datetimeFigureOut">
              <a:rPr lang="ja-JP" altLang="en-US"/>
              <a:pPr>
                <a:defRPr/>
              </a:pPr>
              <a:t>2019/4/23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C06CE-7D0F-4029-BC11-4577D4367E4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392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2C3965-9CDE-4BF5-A9BB-862B4FD2307B}" type="datetimeFigureOut">
              <a:rPr lang="ja-JP" altLang="en-US"/>
              <a:pPr>
                <a:defRPr/>
              </a:pPr>
              <a:t>2019/4/23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6F537-6E1C-48AB-B6A2-8AE00CE5F1B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02530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E2527-D58C-4EB7-95EE-995504BB829E}" type="datetimeFigureOut">
              <a:rPr lang="ja-JP" altLang="en-US"/>
              <a:pPr>
                <a:defRPr/>
              </a:pPr>
              <a:t>2019/4/23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D8345-E6B7-4B5D-A234-E017A27961B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91586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1787A-A16C-4233-B752-9DF68CA339E8}" type="datetimeFigureOut">
              <a:rPr lang="ja-JP" altLang="en-US"/>
              <a:pPr>
                <a:defRPr/>
              </a:pPr>
              <a:t>2019/4/23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D1582-6461-4003-A9D1-73851284885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86708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3C305-C74D-45E1-8FFF-468AB1A1455E}" type="datetimeFigureOut">
              <a:rPr lang="ja-JP" altLang="en-US"/>
              <a:pPr>
                <a:defRPr/>
              </a:pPr>
              <a:t>2019/4/23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012BC-1BD3-41D3-BCD1-A755EB7D604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96402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A9863-7585-4F9E-8201-92C0EA579030}" type="datetimeFigureOut">
              <a:rPr lang="ja-JP" altLang="en-US"/>
              <a:pPr>
                <a:defRPr/>
              </a:pPr>
              <a:t>2019/4/23</a:t>
            </a:fld>
            <a:endParaRPr lang="ja-JP" altLang="en-US" dirty="0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6372E-7DF5-4F6B-81BE-8AFC2ACFD6F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19732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FA23B-62DF-49B0-84EE-218ABBBBDC0C}" type="datetimeFigureOut">
              <a:rPr lang="ja-JP" altLang="en-US"/>
              <a:pPr>
                <a:defRPr/>
              </a:pPr>
              <a:t>2019/4/23</a:t>
            </a:fld>
            <a:endParaRPr lang="ja-JP" altLang="en-US" dirty="0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E8824-7F6D-440E-9167-D36079F7A49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07660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6EDCE-A16F-48E1-8B87-7FEED70AA75F}" type="datetimeFigureOut">
              <a:rPr lang="ja-JP" altLang="en-US"/>
              <a:pPr>
                <a:defRPr/>
              </a:pPr>
              <a:t>2019/4/23</a:t>
            </a:fld>
            <a:endParaRPr lang="ja-JP" altLang="en-US" dirty="0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18CC8-8491-4D6F-B9F1-87EA4C1D4B0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3025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9554C-E33E-4307-826B-B351C2CCB248}" type="datetimeFigureOut">
              <a:rPr lang="ja-JP" altLang="en-US"/>
              <a:pPr>
                <a:defRPr/>
              </a:pPr>
              <a:t>2019/4/23</a:t>
            </a:fld>
            <a:endParaRPr lang="ja-JP" altLang="en-US" dirty="0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A10B4-12E6-4751-89BB-24F366A2FE0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43821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3FB51-B9F0-4647-94A1-50C1A5D97CFF}" type="datetimeFigureOut">
              <a:rPr lang="ja-JP" altLang="en-US"/>
              <a:pPr>
                <a:defRPr/>
              </a:pPr>
              <a:t>2019/4/23</a:t>
            </a:fld>
            <a:endParaRPr lang="ja-JP" altLang="en-US" dirty="0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386C3-5327-4F18-8EDA-A2E37C6F63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362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9E89C-AF3D-4C5A-8FD0-F95AC79A614D}" type="datetimeFigureOut">
              <a:rPr lang="ja-JP" altLang="en-US"/>
              <a:pPr>
                <a:defRPr/>
              </a:pPr>
              <a:t>2019/4/23</a:t>
            </a:fld>
            <a:endParaRPr lang="ja-JP" altLang="en-US" dirty="0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BDF14-C53D-43F8-B4F6-82467A91D5C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1754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2B23364-91F8-4088-871E-9660DF45C819}" type="datetimeFigureOut">
              <a:rPr lang="ja-JP" altLang="en-US"/>
              <a:pPr>
                <a:defRPr/>
              </a:pPr>
              <a:t>2019/4/23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B168A4-B73B-4F26-92DF-D5A52D60747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 Box 5"/>
          <p:cNvSpPr txBox="1">
            <a:spLocks noChangeArrowheads="1"/>
          </p:cNvSpPr>
          <p:nvPr/>
        </p:nvSpPr>
        <p:spPr bwMode="auto">
          <a:xfrm>
            <a:off x="1465025" y="7441577"/>
            <a:ext cx="50287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 smtClean="0">
                <a:solidFill>
                  <a:srgbClr val="003366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お申込み</a:t>
            </a:r>
            <a:r>
              <a:rPr lang="en-US" altLang="ja-JP" sz="2400" dirty="0" smtClean="0">
                <a:solidFill>
                  <a:srgbClr val="003366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FAX </a:t>
            </a:r>
            <a:r>
              <a:rPr lang="ja-JP" altLang="en-US" sz="2400" dirty="0" smtClean="0">
                <a:solidFill>
                  <a:srgbClr val="003366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：</a:t>
            </a:r>
            <a:r>
              <a:rPr lang="en-US" altLang="ja-JP" sz="2400" dirty="0" smtClean="0">
                <a:solidFill>
                  <a:srgbClr val="003366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0438-37-8705</a:t>
            </a:r>
            <a:endParaRPr lang="en-US" altLang="ja-JP" sz="2400" dirty="0">
              <a:solidFill>
                <a:srgbClr val="003366"/>
              </a:solidFill>
              <a:latin typeface="Arial Black" panose="020B0A04020102020204" pitchFamily="34" charset="0"/>
              <a:ea typeface="HGP創英角ｺﾞｼｯｸUB" panose="020B0900000000000000" pitchFamily="50" charset="-128"/>
            </a:endParaRPr>
          </a:p>
        </p:txBody>
      </p:sp>
      <p:sp>
        <p:nvSpPr>
          <p:cNvPr id="73" name="AutoShape 67"/>
          <p:cNvSpPr>
            <a:spLocks noChangeArrowheads="1"/>
          </p:cNvSpPr>
          <p:nvPr/>
        </p:nvSpPr>
        <p:spPr bwMode="auto">
          <a:xfrm flipV="1">
            <a:off x="191227" y="7251171"/>
            <a:ext cx="1324149" cy="513550"/>
          </a:xfrm>
          <a:prstGeom prst="downArrow">
            <a:avLst>
              <a:gd name="adj1" fmla="val 54583"/>
              <a:gd name="adj2" fmla="val 39287"/>
            </a:avLst>
          </a:prstGeom>
          <a:pattFill prst="pct25">
            <a:fgClr>
              <a:schemeClr val="tx1"/>
            </a:fgClr>
            <a:bgClr>
              <a:schemeClr val="bg1"/>
            </a:bgClr>
          </a:pattFill>
          <a:ln>
            <a:noFill/>
          </a:ln>
          <a:extLst/>
        </p:spPr>
        <p:txBody>
          <a:bodyPr vert="eaVert"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>
              <a:latin typeface="Arial" panose="020B0604020202020204" pitchFamily="34" charset="0"/>
            </a:endParaRPr>
          </a:p>
        </p:txBody>
      </p:sp>
      <p:sp>
        <p:nvSpPr>
          <p:cNvPr id="74" name="Text Box 68"/>
          <p:cNvSpPr txBox="1">
            <a:spLocks noChangeArrowheads="1"/>
          </p:cNvSpPr>
          <p:nvPr/>
        </p:nvSpPr>
        <p:spPr bwMode="auto">
          <a:xfrm>
            <a:off x="394354" y="7359729"/>
            <a:ext cx="95567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</a:t>
            </a:r>
          </a:p>
        </p:txBody>
      </p:sp>
      <p:sp>
        <p:nvSpPr>
          <p:cNvPr id="75" name="Text Box 77"/>
          <p:cNvSpPr txBox="1">
            <a:spLocks noChangeArrowheads="1"/>
          </p:cNvSpPr>
          <p:nvPr/>
        </p:nvSpPr>
        <p:spPr bwMode="auto">
          <a:xfrm>
            <a:off x="1718503" y="7228619"/>
            <a:ext cx="494038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ja-JP" altLang="en-US" sz="1200" b="1" dirty="0" smtClean="0">
                <a:solidFill>
                  <a:schemeClr val="tx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必要事項をご記入いただき、下記の</a:t>
            </a:r>
            <a:r>
              <a:rPr lang="en-US" altLang="ja-JP" sz="1200" b="1" dirty="0" smtClean="0">
                <a:solidFill>
                  <a:schemeClr val="tx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FAX</a:t>
            </a:r>
            <a:r>
              <a:rPr lang="ja-JP" altLang="en-US" sz="1200" b="1" dirty="0" smtClean="0">
                <a:solidFill>
                  <a:schemeClr val="tx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番号までお申し込みください。</a:t>
            </a:r>
          </a:p>
        </p:txBody>
      </p:sp>
      <p:sp>
        <p:nvSpPr>
          <p:cNvPr id="80" name="正方形/長方形 79"/>
          <p:cNvSpPr/>
          <p:nvPr/>
        </p:nvSpPr>
        <p:spPr bwMode="auto">
          <a:xfrm>
            <a:off x="1517193" y="6029307"/>
            <a:ext cx="5243539" cy="121791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headEnd type="none" w="sm" len="sm"/>
            <a:tailEnd type="none" w="sm" len="sm"/>
          </a:ln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72000" anchor="ctr"/>
          <a:lstStyle/>
          <a:p>
            <a:pPr lvl="0" eaLnBrk="1" fontAlgn="auto" hangingPunct="1">
              <a:spcBef>
                <a:spcPts val="300"/>
              </a:spcBef>
              <a:spcAft>
                <a:spcPts val="0"/>
              </a:spcAft>
              <a:defRPr/>
            </a:pPr>
            <a:r>
              <a:rPr lang="en-US" altLang="ja-JP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14</a:t>
            </a:r>
            <a:r>
              <a:rPr lang="ja-JP" altLang="en-US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</a:t>
            </a:r>
            <a:r>
              <a:rPr lang="ja-JP" altLang="en-US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「軽減税率対策補助金（レジ補助金）セミナー」</a:t>
            </a:r>
          </a:p>
          <a:p>
            <a:pPr lvl="0" eaLnBrk="1" fontAlgn="auto" hangingPunct="1">
              <a:spcBef>
                <a:spcPts val="300"/>
              </a:spcBef>
              <a:spcAft>
                <a:spcPts val="0"/>
              </a:spcAft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            　 講師</a:t>
            </a:r>
            <a:r>
              <a:rPr lang="ja-JP" altLang="en-US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：株式会社</a:t>
            </a: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ＯＳＫ</a:t>
            </a:r>
            <a:r>
              <a:rPr lang="ja-JP" altLang="en-US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</a:t>
            </a:r>
            <a:endParaRPr lang="ja-JP" altLang="en-US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eaLnBrk="1" fontAlgn="auto" hangingPunct="1">
              <a:spcBef>
                <a:spcPts val="300"/>
              </a:spcBef>
              <a:spcAft>
                <a:spcPts val="0"/>
              </a:spcAft>
              <a:defRPr/>
            </a:pPr>
            <a:r>
              <a:rPr lang="en-US" altLang="ja-JP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</a:t>
            </a: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16</a:t>
            </a:r>
            <a:r>
              <a:rPr lang="ja-JP" altLang="en-US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0</a:t>
            </a:r>
            <a:r>
              <a:rPr lang="en-US" altLang="ja-JP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0</a:t>
            </a: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「ＩＴ導入補助金活用セミナー」 </a:t>
            </a:r>
          </a:p>
          <a:p>
            <a:pPr lvl="0" eaLnBrk="1" fontAlgn="auto" hangingPunct="1">
              <a:spcBef>
                <a:spcPts val="300"/>
              </a:spcBef>
              <a:spcAft>
                <a:spcPts val="0"/>
              </a:spcAft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　　講師</a:t>
            </a:r>
            <a:r>
              <a:rPr lang="ja-JP" altLang="en-US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株式</a:t>
            </a:r>
            <a:r>
              <a:rPr lang="ja-JP" altLang="en-US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会社</a:t>
            </a: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ＯＳＫ</a:t>
            </a:r>
            <a:r>
              <a:rPr lang="ja-JP" altLang="en-US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 </a:t>
            </a:r>
            <a:endParaRPr lang="ja-JP" altLang="en-US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eaLnBrk="1" fontAlgn="auto" hangingPunct="1">
              <a:spcBef>
                <a:spcPts val="300"/>
              </a:spcBef>
              <a:spcAft>
                <a:spcPts val="0"/>
              </a:spcAft>
              <a:defRPr/>
            </a:pPr>
            <a:r>
              <a:rPr lang="en-US" altLang="ja-JP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16</a:t>
            </a:r>
            <a:r>
              <a:rPr lang="ja-JP" altLang="en-US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0</a:t>
            </a:r>
            <a:r>
              <a:rPr lang="en-US" altLang="ja-JP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0</a:t>
            </a:r>
            <a:r>
              <a:rPr lang="ja-JP" altLang="en-US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17</a:t>
            </a: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00</a:t>
            </a:r>
            <a:r>
              <a:rPr lang="ja-JP" altLang="en-US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個別相談（事前予約制）</a:t>
            </a:r>
            <a:r>
              <a:rPr lang="en-US" altLang="ja-JP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00" b="1" u="sng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対象レジ</a:t>
            </a:r>
            <a:r>
              <a:rPr lang="ja-JP" altLang="en-US" sz="1200" b="1" u="sng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体験</a:t>
            </a:r>
            <a:r>
              <a:rPr lang="ja-JP" altLang="en-US" sz="1200" b="1" u="sng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会実施します！</a:t>
            </a:r>
            <a:endParaRPr lang="ja-JP" altLang="en-US" sz="1200" b="1" u="sng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2" name="正方形/長方形 81"/>
          <p:cNvSpPr/>
          <p:nvPr/>
        </p:nvSpPr>
        <p:spPr bwMode="auto">
          <a:xfrm>
            <a:off x="80661" y="5598872"/>
            <a:ext cx="6702077" cy="360563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tx1"/>
            </a:solidFill>
            <a:headEnd type="none" w="sm" len="sm"/>
            <a:tailEnd type="none" w="sm" len="sm"/>
          </a:ln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1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</a:t>
            </a:r>
            <a:r>
              <a:rPr lang="en-US" altLang="ja-JP" sz="1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『</a:t>
            </a:r>
            <a:r>
              <a:rPr lang="ja-JP" altLang="en-US" sz="1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軽減税率対策補助金</a:t>
            </a:r>
            <a:r>
              <a:rPr lang="en-US" altLang="ja-JP" sz="1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×</a:t>
            </a:r>
            <a:r>
              <a:rPr lang="ja-JP" altLang="en-US" sz="1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ＩＴ導入補助金活用セミナー（スケジュール）</a:t>
            </a:r>
            <a:r>
              <a:rPr lang="en-US" altLang="ja-JP" sz="1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』</a:t>
            </a:r>
            <a:r>
              <a:rPr lang="ja-JP" altLang="en-US" sz="14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endParaRPr lang="en-US" altLang="zh-CN" sz="1400" b="1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9" name="正方形/長方形 78"/>
          <p:cNvSpPr/>
          <p:nvPr/>
        </p:nvSpPr>
        <p:spPr bwMode="auto">
          <a:xfrm>
            <a:off x="51739" y="6067993"/>
            <a:ext cx="1441862" cy="1178685"/>
          </a:xfrm>
          <a:prstGeom prst="rect">
            <a:avLst/>
          </a:prstGeom>
          <a:solidFill>
            <a:schemeClr val="tx1"/>
          </a:solidFill>
          <a:ln>
            <a:noFill/>
            <a:headEnd type="none" w="sm" len="sm"/>
            <a:tailEnd type="none" w="sm" len="sm"/>
          </a:ln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marL="95250" indent="-95250" algn="ctr" eaLnBrk="1" fontAlgn="auto" hangingPunct="1">
              <a:spcBef>
                <a:spcPts val="300"/>
              </a:spcBef>
              <a:spcAft>
                <a:spcPts val="0"/>
              </a:spcAft>
              <a:defRPr/>
            </a:pPr>
            <a:r>
              <a:rPr lang="ja-JP" altLang="en-US" sz="1400" b="1" dirty="0" smtClean="0">
                <a:solidFill>
                  <a:schemeClr val="bg1"/>
                </a:solidFill>
                <a:effectLst>
                  <a:innerShdw blurRad="63500" dist="76200" dir="13500000">
                    <a:prstClr val="black">
                      <a:alpha val="50000"/>
                    </a:prstClr>
                  </a:inn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開催</a:t>
            </a:r>
            <a:r>
              <a:rPr lang="ja-JP" altLang="en-US" sz="1400" b="1" dirty="0">
                <a:solidFill>
                  <a:schemeClr val="bg1"/>
                </a:solidFill>
                <a:effectLst>
                  <a:innerShdw blurRad="63500" dist="76200" dir="13500000">
                    <a:prstClr val="black">
                      <a:alpha val="50000"/>
                    </a:prstClr>
                  </a:inn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内容</a:t>
            </a:r>
            <a:r>
              <a:rPr lang="en-US" altLang="ja-JP" sz="1400" b="1" dirty="0" smtClean="0">
                <a:solidFill>
                  <a:schemeClr val="bg1"/>
                </a:solidFill>
                <a:effectLst>
                  <a:innerShdw blurRad="63500" dist="76200" dir="13500000">
                    <a:prstClr val="black">
                      <a:alpha val="50000"/>
                    </a:prstClr>
                  </a:inn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</a:t>
            </a:r>
            <a:endParaRPr lang="ja-JP" altLang="en-US" sz="1400" b="1" dirty="0">
              <a:solidFill>
                <a:schemeClr val="bg1"/>
              </a:solidFill>
              <a:effectLst>
                <a:innerShdw blurRad="63500" dist="76200" dir="13500000">
                  <a:prstClr val="black">
                    <a:alpha val="50000"/>
                  </a:prstClr>
                </a:inn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618532"/>
              </p:ext>
            </p:extLst>
          </p:nvPr>
        </p:nvGraphicFramePr>
        <p:xfrm>
          <a:off x="147503" y="7806007"/>
          <a:ext cx="6635235" cy="20999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1" name="ワークシート" r:id="rId3" imgW="6235162" imgH="2471594" progId="Excel.Sheet.12">
                  <p:embed/>
                </p:oleObj>
              </mc:Choice>
              <mc:Fallback>
                <p:oleObj name="ワークシート" r:id="rId3" imgW="6235162" imgH="247159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7503" y="7806007"/>
                        <a:ext cx="6635235" cy="20999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正方形/長方形 11"/>
          <p:cNvSpPr/>
          <p:nvPr/>
        </p:nvSpPr>
        <p:spPr>
          <a:xfrm>
            <a:off x="74120" y="1581111"/>
            <a:ext cx="6666772" cy="861774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>
              <a:lnSpc>
                <a:spcPts val="1500"/>
              </a:lnSpc>
              <a:spcAft>
                <a:spcPts val="0"/>
              </a:spcAft>
            </a:pPr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本年</a:t>
            </a:r>
            <a:r>
              <a:rPr lang="en-US" altLang="ja-JP" sz="12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10</a:t>
            </a:r>
            <a:r>
              <a:rPr lang="ja-JP" altLang="en-US" sz="12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月から消費税の税率が</a:t>
            </a:r>
            <a:r>
              <a:rPr lang="en-US" altLang="ja-JP" sz="12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10</a:t>
            </a:r>
            <a:r>
              <a:rPr lang="ja-JP" altLang="en-US" sz="12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％に引き上がるとともに、一部の飲食料品については</a:t>
            </a:r>
            <a:r>
              <a:rPr lang="en-US" altLang="ja-JP" sz="12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8</a:t>
            </a:r>
            <a:r>
              <a:rPr lang="ja-JP" altLang="en-US" sz="12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％の軽減税率が適用され、複数税率となります。この軽減税率対応レジや販売機の導入や改修、受発注システムなどの改修に使える補助金制度の紹介と、生産性向上を目的としたＩＴ設備投資に使えるＩＴ導入補助金セミナーを同時に開催します。また、個別相談会および対象レジ体験コーナーも設置します。</a:t>
            </a:r>
            <a:endParaRPr lang="en-US" altLang="ja-JP" sz="1200" b="1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042667" y="2479719"/>
            <a:ext cx="2718065" cy="216839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ja-JP" sz="12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レジ</a:t>
            </a:r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補助金とは</a:t>
            </a:r>
            <a:r>
              <a:rPr lang="en-US" altLang="ja-JP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/>
            </a:r>
            <a:b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消費税の複数税率への対応が必要となる事業者に対し、「複数税率対応レジ」の導入や「受発注システム」の改修に係る　費用の一部を補助する国の制度です！</a:t>
            </a:r>
            <a:endParaRPr lang="en-US" altLang="ja-JP" sz="12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レジ導入の場合</a:t>
            </a:r>
            <a:r>
              <a:rPr lang="en-US" altLang="ja-JP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〇上限額</a:t>
            </a:r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台あたり</a:t>
            </a:r>
            <a:r>
              <a:rPr lang="en-US" altLang="ja-JP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0</a:t>
            </a:r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万円　</a:t>
            </a:r>
            <a:endParaRPr lang="en-US" altLang="ja-JP" sz="12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〇補助率　</a:t>
            </a:r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</a:t>
            </a:r>
            <a:r>
              <a:rPr lang="en-US" altLang="ja-JP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</a:t>
            </a:r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</a:t>
            </a:r>
            <a:endParaRPr lang="en-US" altLang="ja-JP" sz="12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〇完了期限　</a:t>
            </a:r>
            <a:r>
              <a:rPr lang="en-US" altLang="ja-JP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2019</a:t>
            </a:r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</a:t>
            </a:r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31</a:t>
            </a:r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日まで</a:t>
            </a:r>
            <a:endParaRPr lang="en-US" altLang="ja-JP" sz="12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申請手続き　</a:t>
            </a:r>
            <a:r>
              <a:rPr lang="en-US" altLang="ja-JP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/>
            </a:r>
            <a:br>
              <a:rPr lang="en-US" altLang="ja-JP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メーカー販売店などの代理申請あり</a:t>
            </a:r>
            <a:r>
              <a:rPr lang="en-US" altLang="ja-JP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/>
            </a:r>
            <a:br>
              <a:rPr lang="en-US" altLang="ja-JP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endParaRPr kumimoji="1" lang="ja-JP" altLang="en-US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4040963" y="4717985"/>
            <a:ext cx="2719769" cy="686534"/>
          </a:xfrm>
          <a:prstGeom prst="rect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主催：木更津商工会議所 中小企業相談所</a:t>
            </a:r>
            <a:endParaRPr kumimoji="1" lang="en-US" altLang="ja-JP" sz="10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 木更津商工会議所　観光・飲食店部会</a:t>
            </a:r>
            <a:r>
              <a:rPr kumimoji="1" lang="en-US" altLang="ja-JP" sz="1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/>
            </a:r>
            <a:br>
              <a:rPr kumimoji="1" lang="en-US" altLang="ja-JP" sz="1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r>
              <a:rPr lang="ja-JP" altLang="en-US" sz="1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協力</a:t>
            </a:r>
            <a:r>
              <a:rPr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ja-JP" altLang="en-US" sz="1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リコージャパン㈱・東芝テック㈱</a:t>
            </a:r>
            <a:endParaRPr lang="en-US" altLang="ja-JP" sz="10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93960" y="3839482"/>
            <a:ext cx="3885425" cy="1737028"/>
          </a:xfrm>
          <a:prstGeom prst="rect">
            <a:avLst/>
          </a:prstGeom>
          <a:noFill/>
          <a:ln w="3175">
            <a:noFill/>
          </a:ln>
          <a:effectLst>
            <a:glow>
              <a:schemeClr val="accent1"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  <a:softEdge rad="0"/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■日時：</a:t>
            </a:r>
            <a:r>
              <a:rPr lang="en-US" altLang="ja-JP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2019</a:t>
            </a:r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22</a:t>
            </a:r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  <a:r>
              <a:rPr lang="ja-JP" altLang="en-US" sz="2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（水）</a:t>
            </a:r>
            <a:r>
              <a:rPr lang="en-US" altLang="ja-JP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/>
            </a:r>
            <a:br>
              <a:rPr lang="en-US" altLang="ja-JP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</a:t>
            </a:r>
            <a:r>
              <a:rPr lang="en-US" altLang="ja-JP" sz="2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14</a:t>
            </a:r>
            <a:r>
              <a:rPr lang="ja-JP" altLang="en-US" sz="2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sz="2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2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2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16</a:t>
            </a:r>
            <a:r>
              <a:rPr lang="ja-JP" altLang="en-US" sz="2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sz="2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00</a:t>
            </a:r>
            <a:br>
              <a:rPr lang="en-US" altLang="ja-JP" sz="2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■会場：木更津商工会議所　</a:t>
            </a:r>
            <a:r>
              <a:rPr lang="en-US" altLang="ja-JP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階研修室</a:t>
            </a:r>
            <a:r>
              <a:rPr lang="en-US" altLang="ja-JP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/>
            </a:r>
            <a:br>
              <a:rPr lang="en-US" altLang="ja-JP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（木更津市潮浜</a:t>
            </a:r>
            <a:r>
              <a:rPr lang="en-US" altLang="ja-JP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1-17-59</a:t>
            </a:r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lang="en-US" altLang="ja-JP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/>
            </a:r>
            <a:br>
              <a:rPr lang="en-US" altLang="ja-JP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■参加費：無料（定員</a:t>
            </a:r>
            <a:r>
              <a:rPr lang="en-US" altLang="ja-JP" sz="1400" b="1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en-US" altLang="ja-JP" sz="1400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0</a:t>
            </a:r>
            <a:r>
              <a:rPr lang="ja-JP" altLang="en-US" sz="1400" b="1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名</a:t>
            </a:r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lang="en-US" altLang="ja-JP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/>
            </a:r>
            <a:br>
              <a:rPr lang="en-US" altLang="ja-JP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■お申込み方法：お申込書をご記入の上、</a:t>
            </a:r>
            <a:endParaRPr lang="en-US" altLang="ja-JP" sz="14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ＦＡＸでお送りください。</a:t>
            </a:r>
            <a:endParaRPr lang="en-US" altLang="ja-JP" sz="14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■お問合せ先：</a:t>
            </a:r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☎</a:t>
            </a:r>
            <a:r>
              <a:rPr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0438-37-8700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/>
            </a:r>
            <a:b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367" y="2473717"/>
            <a:ext cx="1413018" cy="1155231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4257" y="2471080"/>
            <a:ext cx="1377524" cy="1028797"/>
          </a:xfrm>
          <a:prstGeom prst="rect">
            <a:avLst/>
          </a:prstGeom>
        </p:spPr>
      </p:pic>
      <p:sp>
        <p:nvSpPr>
          <p:cNvPr id="21" name="正方形/長方形 20"/>
          <p:cNvSpPr/>
          <p:nvPr/>
        </p:nvSpPr>
        <p:spPr>
          <a:xfrm>
            <a:off x="51739" y="91098"/>
            <a:ext cx="6730999" cy="143885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ts val="1500"/>
              </a:lnSpc>
              <a:spcAft>
                <a:spcPts val="0"/>
              </a:spcAft>
            </a:pPr>
            <a:r>
              <a:rPr lang="ja-JP" altLang="en-US" sz="12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木更津商工会議所よりお得な情報を発信</a:t>
            </a:r>
            <a:r>
              <a:rPr lang="en-US" altLang="ja-JP" sz="12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‼</a:t>
            </a:r>
            <a:br>
              <a:rPr lang="en-US" altLang="ja-JP" sz="12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</a:br>
            <a:endParaRPr lang="en-US" altLang="ja-JP" sz="1200" b="1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  <a:spcAft>
                <a:spcPts val="0"/>
              </a:spcAft>
            </a:pPr>
            <a:r>
              <a:rPr lang="ja-JP" altLang="en-US" sz="16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レジの入れ替えやシステムの改修に国の補助金を活用しませんか</a:t>
            </a:r>
            <a:r>
              <a:rPr lang="en-US" altLang="ja-JP" sz="16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⁈</a:t>
            </a:r>
          </a:p>
          <a:p>
            <a:pPr>
              <a:lnSpc>
                <a:spcPts val="1500"/>
              </a:lnSpc>
              <a:spcAft>
                <a:spcPts val="0"/>
              </a:spcAft>
            </a:pPr>
            <a:r>
              <a:rPr lang="ja-JP" altLang="en-US" sz="20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</a:t>
            </a:r>
            <a:endParaRPr lang="en-US" altLang="ja-JP" sz="2200" b="1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  <a:spcAft>
                <a:spcPts val="0"/>
              </a:spcAft>
            </a:pPr>
            <a:r>
              <a:rPr lang="ja-JP" altLang="en-US" sz="22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「まだ間に</a:t>
            </a:r>
            <a:r>
              <a:rPr lang="ja-JP" altLang="en-US" sz="22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合う</a:t>
            </a:r>
            <a:r>
              <a:rPr lang="en-US" altLang="ja-JP" sz="22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‼</a:t>
            </a:r>
            <a:r>
              <a:rPr lang="ja-JP" altLang="en-US" sz="22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軽減</a:t>
            </a:r>
            <a:r>
              <a:rPr lang="ja-JP" altLang="en-US" sz="22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税率対策補助金（レジ補助金）</a:t>
            </a:r>
            <a:endParaRPr lang="en-US" altLang="ja-JP" sz="2200" b="1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  <a:spcAft>
                <a:spcPts val="0"/>
              </a:spcAft>
            </a:pPr>
            <a:r>
              <a:rPr lang="ja-JP" altLang="en-US" sz="22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endParaRPr lang="en-US" altLang="ja-JP" sz="2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  <a:spcAft>
                <a:spcPts val="0"/>
              </a:spcAft>
            </a:pPr>
            <a:r>
              <a:rPr lang="ja-JP" altLang="en-US" sz="22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　　　</a:t>
            </a:r>
            <a:r>
              <a:rPr lang="ja-JP" altLang="en-US" sz="2200" b="1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2200" b="1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2200" b="1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×</a:t>
            </a:r>
            <a:r>
              <a:rPr lang="en-US" altLang="ja-JP" sz="22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IT</a:t>
            </a:r>
            <a:r>
              <a:rPr lang="ja-JP" altLang="en-US" sz="22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導入補助金活用セミナー</a:t>
            </a:r>
            <a:r>
              <a:rPr lang="ja-JP" altLang="en-US" sz="22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」開催</a:t>
            </a:r>
            <a:endParaRPr lang="en-US" altLang="ja-JP" sz="2200" b="1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3175">
          <a:solidFill>
            <a:schemeClr val="tx1"/>
          </a:solidFill>
        </a:ln>
        <a:effectLst>
          <a:glow>
            <a:schemeClr val="accent1">
              <a:alpha val="40000"/>
            </a:schemeClr>
          </a:glow>
          <a:innerShdw blurRad="63500" dist="50800" dir="13500000">
            <a:prstClr val="black">
              <a:alpha val="50000"/>
            </a:prstClr>
          </a:innerShdw>
          <a:softEdge rad="0"/>
        </a:effectLst>
      </a:spPr>
      <a:bodyPr anchor="ctr"/>
      <a:lstStyle>
        <a:defPPr algn="ctr">
          <a:defRPr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txDef>
      <a:spPr>
        <a:solidFill>
          <a:srgbClr val="92D050"/>
        </a:solidFill>
        <a:effectLst/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a:spPr>
      <a:bodyPr wrap="square" lIns="97128" tIns="48564" rIns="97128" bIns="48564" rtlCol="0">
        <a:spAutoFit/>
      </a:bodyPr>
      <a:lstStyle>
        <a:defPPr algn="ctr">
          <a:defRPr kumimoji="1" sz="3200" b="1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7771</TotalTime>
  <Words>174</Words>
  <Application>Microsoft Office PowerPoint</Application>
  <PresentationFormat>A4 210 x 297 mm</PresentationFormat>
  <Paragraphs>29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HGP創英角ｺﾞｼｯｸUB</vt:lpstr>
      <vt:lpstr>Meiryo UI</vt:lpstr>
      <vt:lpstr>ＭＳ Ｐゴシック</vt:lpstr>
      <vt:lpstr>Arial</vt:lpstr>
      <vt:lpstr>Arial Black</vt:lpstr>
      <vt:lpstr>Calibri</vt:lpstr>
      <vt:lpstr>Times New Roman</vt:lpstr>
      <vt:lpstr>Office ​​テーマ</vt:lpstr>
      <vt:lpstr>ワークシート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r3</dc:creator>
  <cp:lastModifiedBy>kiccikz</cp:lastModifiedBy>
  <cp:revision>423</cp:revision>
  <cp:lastPrinted>2019-04-16T06:48:45Z</cp:lastPrinted>
  <dcterms:created xsi:type="dcterms:W3CDTF">2016-04-24T23:02:32Z</dcterms:created>
  <dcterms:modified xsi:type="dcterms:W3CDTF">2019-04-23T04:30:15Z</dcterms:modified>
</cp:coreProperties>
</file>