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7561263" cy="10693400"/>
  <p:notesSz cx="6735763" cy="9866313"/>
  <p:defaultTextStyle>
    <a:defPPr>
      <a:defRPr lang="ja-JP"/>
    </a:defPPr>
    <a:lvl1pPr marL="0" algn="l" defTabSz="995505" rtl="0" eaLnBrk="1" latinLnBrk="0" hangingPunct="1">
      <a:defRPr kumimoji="1" sz="2000" kern="1200">
        <a:solidFill>
          <a:schemeClr val="tx1"/>
        </a:solidFill>
        <a:latin typeface="+mn-lt"/>
        <a:ea typeface="+mn-ea"/>
        <a:cs typeface="+mn-cs"/>
      </a:defRPr>
    </a:lvl1pPr>
    <a:lvl2pPr marL="497753" algn="l" defTabSz="995505" rtl="0" eaLnBrk="1" latinLnBrk="0" hangingPunct="1">
      <a:defRPr kumimoji="1" sz="2000" kern="1200">
        <a:solidFill>
          <a:schemeClr val="tx1"/>
        </a:solidFill>
        <a:latin typeface="+mn-lt"/>
        <a:ea typeface="+mn-ea"/>
        <a:cs typeface="+mn-cs"/>
      </a:defRPr>
    </a:lvl2pPr>
    <a:lvl3pPr marL="995505" algn="l" defTabSz="995505" rtl="0" eaLnBrk="1" latinLnBrk="0" hangingPunct="1">
      <a:defRPr kumimoji="1" sz="2000" kern="1200">
        <a:solidFill>
          <a:schemeClr val="tx1"/>
        </a:solidFill>
        <a:latin typeface="+mn-lt"/>
        <a:ea typeface="+mn-ea"/>
        <a:cs typeface="+mn-cs"/>
      </a:defRPr>
    </a:lvl3pPr>
    <a:lvl4pPr marL="1493257" algn="l" defTabSz="995505" rtl="0" eaLnBrk="1" latinLnBrk="0" hangingPunct="1">
      <a:defRPr kumimoji="1" sz="2000" kern="1200">
        <a:solidFill>
          <a:schemeClr val="tx1"/>
        </a:solidFill>
        <a:latin typeface="+mn-lt"/>
        <a:ea typeface="+mn-ea"/>
        <a:cs typeface="+mn-cs"/>
      </a:defRPr>
    </a:lvl4pPr>
    <a:lvl5pPr marL="1991010" algn="l" defTabSz="995505" rtl="0" eaLnBrk="1" latinLnBrk="0" hangingPunct="1">
      <a:defRPr kumimoji="1" sz="2000" kern="1200">
        <a:solidFill>
          <a:schemeClr val="tx1"/>
        </a:solidFill>
        <a:latin typeface="+mn-lt"/>
        <a:ea typeface="+mn-ea"/>
        <a:cs typeface="+mn-cs"/>
      </a:defRPr>
    </a:lvl5pPr>
    <a:lvl6pPr marL="2488763" algn="l" defTabSz="995505" rtl="0" eaLnBrk="1" latinLnBrk="0" hangingPunct="1">
      <a:defRPr kumimoji="1" sz="2000" kern="1200">
        <a:solidFill>
          <a:schemeClr val="tx1"/>
        </a:solidFill>
        <a:latin typeface="+mn-lt"/>
        <a:ea typeface="+mn-ea"/>
        <a:cs typeface="+mn-cs"/>
      </a:defRPr>
    </a:lvl6pPr>
    <a:lvl7pPr marL="2986515" algn="l" defTabSz="995505" rtl="0" eaLnBrk="1" latinLnBrk="0" hangingPunct="1">
      <a:defRPr kumimoji="1" sz="2000" kern="1200">
        <a:solidFill>
          <a:schemeClr val="tx1"/>
        </a:solidFill>
        <a:latin typeface="+mn-lt"/>
        <a:ea typeface="+mn-ea"/>
        <a:cs typeface="+mn-cs"/>
      </a:defRPr>
    </a:lvl7pPr>
    <a:lvl8pPr marL="3484267" algn="l" defTabSz="995505" rtl="0" eaLnBrk="1" latinLnBrk="0" hangingPunct="1">
      <a:defRPr kumimoji="1" sz="2000" kern="1200">
        <a:solidFill>
          <a:schemeClr val="tx1"/>
        </a:solidFill>
        <a:latin typeface="+mn-lt"/>
        <a:ea typeface="+mn-ea"/>
        <a:cs typeface="+mn-cs"/>
      </a:defRPr>
    </a:lvl8pPr>
    <a:lvl9pPr marL="3982019" algn="l" defTabSz="995505"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3300"/>
    <a:srgbClr val="FF0066"/>
    <a:srgbClr val="FFFF99"/>
    <a:srgbClr val="002F8E"/>
    <a:srgbClr val="00B3F2"/>
    <a:srgbClr val="0E0EB2"/>
    <a:srgbClr val="CCECFF"/>
    <a:srgbClr val="0027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5" autoAdjust="0"/>
    <p:restoredTop sz="94333" autoAdjust="0"/>
  </p:normalViewPr>
  <p:slideViewPr>
    <p:cSldViewPr>
      <p:cViewPr>
        <p:scale>
          <a:sx n="130" d="100"/>
          <a:sy n="130" d="100"/>
        </p:scale>
        <p:origin x="552" y="77"/>
      </p:cViewPr>
      <p:guideLst>
        <p:guide orient="horz" pos="3369"/>
        <p:guide pos="2382"/>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3"/>
            <a:ext cx="2919413" cy="493713"/>
          </a:xfrm>
          <a:prstGeom prst="rect">
            <a:avLst/>
          </a:prstGeom>
        </p:spPr>
        <p:txBody>
          <a:bodyPr vert="horz" lIns="91404" tIns="45702" rIns="91404" bIns="45702"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3"/>
            <a:ext cx="2919412" cy="493713"/>
          </a:xfrm>
          <a:prstGeom prst="rect">
            <a:avLst/>
          </a:prstGeom>
        </p:spPr>
        <p:txBody>
          <a:bodyPr vert="horz" lIns="91404" tIns="45702" rIns="91404" bIns="45702" rtlCol="0"/>
          <a:lstStyle>
            <a:lvl1pPr algn="r">
              <a:defRPr sz="1200"/>
            </a:lvl1pPr>
          </a:lstStyle>
          <a:p>
            <a:fld id="{8FDB4B43-C2EF-4FA6-9744-B9EBAAC76031}" type="datetimeFigureOut">
              <a:rPr kumimoji="1" lang="ja-JP" altLang="en-US" smtClean="0"/>
              <a:pPr/>
              <a:t>2020/2/20</a:t>
            </a:fld>
            <a:endParaRPr kumimoji="1" lang="ja-JP" altLang="en-US"/>
          </a:p>
        </p:txBody>
      </p:sp>
      <p:sp>
        <p:nvSpPr>
          <p:cNvPr id="4" name="スライド イメージ プレースホルダ 3"/>
          <p:cNvSpPr>
            <a:spLocks noGrp="1" noRot="1" noChangeAspect="1"/>
          </p:cNvSpPr>
          <p:nvPr>
            <p:ph type="sldImg" idx="2"/>
          </p:nvPr>
        </p:nvSpPr>
        <p:spPr>
          <a:xfrm>
            <a:off x="2060575" y="739775"/>
            <a:ext cx="2614613" cy="3700463"/>
          </a:xfrm>
          <a:prstGeom prst="rect">
            <a:avLst/>
          </a:prstGeom>
          <a:noFill/>
          <a:ln w="12700">
            <a:solidFill>
              <a:prstClr val="black"/>
            </a:solidFill>
          </a:ln>
        </p:spPr>
        <p:txBody>
          <a:bodyPr vert="horz" lIns="91404" tIns="45702" rIns="91404" bIns="45702" rtlCol="0" anchor="ctr"/>
          <a:lstStyle/>
          <a:p>
            <a:endParaRPr lang="ja-JP" altLang="en-US"/>
          </a:p>
        </p:txBody>
      </p:sp>
      <p:sp>
        <p:nvSpPr>
          <p:cNvPr id="5" name="ノート プレースホルダ 4"/>
          <p:cNvSpPr>
            <a:spLocks noGrp="1"/>
          </p:cNvSpPr>
          <p:nvPr>
            <p:ph type="body" sz="quarter" idx="3"/>
          </p:nvPr>
        </p:nvSpPr>
        <p:spPr>
          <a:xfrm>
            <a:off x="673103" y="4686300"/>
            <a:ext cx="5389563" cy="4440238"/>
          </a:xfrm>
          <a:prstGeom prst="rect">
            <a:avLst/>
          </a:prstGeom>
        </p:spPr>
        <p:txBody>
          <a:bodyPr vert="horz" lIns="91404" tIns="45702" rIns="91404" bIns="45702"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3" y="9371013"/>
            <a:ext cx="2919413" cy="493712"/>
          </a:xfrm>
          <a:prstGeom prst="rect">
            <a:avLst/>
          </a:prstGeom>
        </p:spPr>
        <p:txBody>
          <a:bodyPr vert="horz" lIns="91404" tIns="45702" rIns="91404" bIns="4570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04" tIns="45702" rIns="91404" bIns="45702" rtlCol="0" anchor="b"/>
          <a:lstStyle>
            <a:lvl1pPr algn="r">
              <a:defRPr sz="1200"/>
            </a:lvl1pPr>
          </a:lstStyle>
          <a:p>
            <a:fld id="{FB981552-AB1C-4AAD-8BBB-9946FB7A5D11}"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B981552-AB1C-4AAD-8BBB-9946FB7A5D11}"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8" y="3321890"/>
            <a:ext cx="6427073" cy="229214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134192" y="6059595"/>
            <a:ext cx="5292885" cy="2732757"/>
          </a:xfrm>
        </p:spPr>
        <p:txBody>
          <a:bodyPr/>
          <a:lstStyle>
            <a:lvl1pPr marL="0" indent="0" algn="ctr">
              <a:buNone/>
              <a:defRPr>
                <a:solidFill>
                  <a:schemeClr val="tx1">
                    <a:tint val="75000"/>
                  </a:schemeClr>
                </a:solidFill>
              </a:defRPr>
            </a:lvl1pPr>
            <a:lvl2pPr marL="497753" indent="0" algn="ctr">
              <a:buNone/>
              <a:defRPr>
                <a:solidFill>
                  <a:schemeClr val="tx1">
                    <a:tint val="75000"/>
                  </a:schemeClr>
                </a:solidFill>
              </a:defRPr>
            </a:lvl2pPr>
            <a:lvl3pPr marL="995505" indent="0" algn="ctr">
              <a:buNone/>
              <a:defRPr>
                <a:solidFill>
                  <a:schemeClr val="tx1">
                    <a:tint val="75000"/>
                  </a:schemeClr>
                </a:solidFill>
              </a:defRPr>
            </a:lvl3pPr>
            <a:lvl4pPr marL="1493257" indent="0" algn="ctr">
              <a:buNone/>
              <a:defRPr>
                <a:solidFill>
                  <a:schemeClr val="tx1">
                    <a:tint val="75000"/>
                  </a:schemeClr>
                </a:solidFill>
              </a:defRPr>
            </a:lvl4pPr>
            <a:lvl5pPr marL="1991010" indent="0" algn="ctr">
              <a:buNone/>
              <a:defRPr>
                <a:solidFill>
                  <a:schemeClr val="tx1">
                    <a:tint val="75000"/>
                  </a:schemeClr>
                </a:solidFill>
              </a:defRPr>
            </a:lvl5pPr>
            <a:lvl6pPr marL="2488763" indent="0" algn="ctr">
              <a:buNone/>
              <a:defRPr>
                <a:solidFill>
                  <a:schemeClr val="tx1">
                    <a:tint val="75000"/>
                  </a:schemeClr>
                </a:solidFill>
              </a:defRPr>
            </a:lvl6pPr>
            <a:lvl7pPr marL="2986515" indent="0" algn="ctr">
              <a:buNone/>
              <a:defRPr>
                <a:solidFill>
                  <a:schemeClr val="tx1">
                    <a:tint val="75000"/>
                  </a:schemeClr>
                </a:solidFill>
              </a:defRPr>
            </a:lvl7pPr>
            <a:lvl8pPr marL="3484267" indent="0" algn="ctr">
              <a:buNone/>
              <a:defRPr>
                <a:solidFill>
                  <a:schemeClr val="tx1">
                    <a:tint val="75000"/>
                  </a:schemeClr>
                </a:solidFill>
              </a:defRPr>
            </a:lvl8pPr>
            <a:lvl9pPr marL="398201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F4E368EF-3FA1-483A-8677-3423AD4FFCA1}" type="datetime1">
              <a:rPr kumimoji="1" lang="ja-JP" altLang="en-US" smtClean="0"/>
              <a:pPr/>
              <a:t>2020/2/20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A84F43-FAEE-4180-BA39-4D2908F42FF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617C97D-AD67-4D46-9DE5-EDC2A2E92564}" type="datetime1">
              <a:rPr kumimoji="1" lang="ja-JP" altLang="en-US" smtClean="0"/>
              <a:pPr/>
              <a:t>2020/2/20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A84F43-FAEE-4180-BA39-4D2908F42FF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9" y="571803"/>
            <a:ext cx="1275963" cy="12163742"/>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83550" y="571803"/>
            <a:ext cx="3701869" cy="12163742"/>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F795897-A361-4371-A15E-D02E6E18BA40}" type="datetime1">
              <a:rPr kumimoji="1" lang="ja-JP" altLang="en-US" smtClean="0"/>
              <a:pPr/>
              <a:t>2020/2/20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A84F43-FAEE-4180-BA39-4D2908F42FF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02FEF94-53FA-430B-A850-E1E7BA89B479}" type="datetime1">
              <a:rPr kumimoji="1" lang="ja-JP" altLang="en-US" smtClean="0"/>
              <a:pPr/>
              <a:t>2020/2/20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A84F43-FAEE-4180-BA39-4D2908F42FF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90" y="6871501"/>
            <a:ext cx="6427073" cy="2123829"/>
          </a:xfrm>
        </p:spPr>
        <p:txBody>
          <a:bodyPr anchor="t"/>
          <a:lstStyle>
            <a:lvl1pPr algn="l">
              <a:defRPr sz="44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290" y="4532322"/>
            <a:ext cx="6427073" cy="2339180"/>
          </a:xfrm>
        </p:spPr>
        <p:txBody>
          <a:bodyPr anchor="b"/>
          <a:lstStyle>
            <a:lvl1pPr marL="0" indent="0">
              <a:buNone/>
              <a:defRPr sz="2100">
                <a:solidFill>
                  <a:schemeClr val="tx1">
                    <a:tint val="75000"/>
                  </a:schemeClr>
                </a:solidFill>
              </a:defRPr>
            </a:lvl1pPr>
            <a:lvl2pPr marL="497753" indent="0">
              <a:buNone/>
              <a:defRPr sz="2000">
                <a:solidFill>
                  <a:schemeClr val="tx1">
                    <a:tint val="75000"/>
                  </a:schemeClr>
                </a:solidFill>
              </a:defRPr>
            </a:lvl2pPr>
            <a:lvl3pPr marL="995505" indent="0">
              <a:buNone/>
              <a:defRPr sz="1700">
                <a:solidFill>
                  <a:schemeClr val="tx1">
                    <a:tint val="75000"/>
                  </a:schemeClr>
                </a:solidFill>
              </a:defRPr>
            </a:lvl3pPr>
            <a:lvl4pPr marL="1493257" indent="0">
              <a:buNone/>
              <a:defRPr sz="1500">
                <a:solidFill>
                  <a:schemeClr val="tx1">
                    <a:tint val="75000"/>
                  </a:schemeClr>
                </a:solidFill>
              </a:defRPr>
            </a:lvl4pPr>
            <a:lvl5pPr marL="1991010" indent="0">
              <a:buNone/>
              <a:defRPr sz="1500">
                <a:solidFill>
                  <a:schemeClr val="tx1">
                    <a:tint val="75000"/>
                  </a:schemeClr>
                </a:solidFill>
              </a:defRPr>
            </a:lvl5pPr>
            <a:lvl6pPr marL="2488763" indent="0">
              <a:buNone/>
              <a:defRPr sz="1500">
                <a:solidFill>
                  <a:schemeClr val="tx1">
                    <a:tint val="75000"/>
                  </a:schemeClr>
                </a:solidFill>
              </a:defRPr>
            </a:lvl6pPr>
            <a:lvl7pPr marL="2986515" indent="0">
              <a:buNone/>
              <a:defRPr sz="1500">
                <a:solidFill>
                  <a:schemeClr val="tx1">
                    <a:tint val="75000"/>
                  </a:schemeClr>
                </a:solidFill>
              </a:defRPr>
            </a:lvl7pPr>
            <a:lvl8pPr marL="3484267" indent="0">
              <a:buNone/>
              <a:defRPr sz="1500">
                <a:solidFill>
                  <a:schemeClr val="tx1">
                    <a:tint val="75000"/>
                  </a:schemeClr>
                </a:solidFill>
              </a:defRPr>
            </a:lvl8pPr>
            <a:lvl9pPr marL="3982019" indent="0">
              <a:buNone/>
              <a:defRPr sz="15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684DDED0-3066-44AF-95A3-336364819D3B}" type="datetime1">
              <a:rPr kumimoji="1" lang="ja-JP" altLang="en-US" smtClean="0"/>
              <a:pPr/>
              <a:t>2020/2/20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2A84F43-FAEE-4180-BA39-4D2908F42FF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83552" y="3326838"/>
            <a:ext cx="2488916" cy="9408708"/>
          </a:xfrm>
        </p:spPr>
        <p:txBody>
          <a:bodyPr/>
          <a:lstStyle>
            <a:lvl1pPr>
              <a:defRPr sz="3000"/>
            </a:lvl1pPr>
            <a:lvl2pPr>
              <a:defRPr sz="2600"/>
            </a:lvl2pPr>
            <a:lvl3pPr>
              <a:defRPr sz="21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898489" y="3326838"/>
            <a:ext cx="2488916" cy="9408708"/>
          </a:xfrm>
        </p:spPr>
        <p:txBody>
          <a:bodyPr/>
          <a:lstStyle>
            <a:lvl1pPr>
              <a:defRPr sz="3000"/>
            </a:lvl1pPr>
            <a:lvl2pPr>
              <a:defRPr sz="2600"/>
            </a:lvl2pPr>
            <a:lvl3pPr>
              <a:defRPr sz="21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0373905-E374-4D78-8879-F6EFD3246AC8}" type="datetime1">
              <a:rPr kumimoji="1" lang="ja-JP" altLang="en-US" smtClean="0"/>
              <a:pPr/>
              <a:t>2020/2/20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A84F43-FAEE-4180-BA39-4D2908F42FF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8234"/>
            <a:ext cx="6805136" cy="1782234"/>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8063" y="2393641"/>
            <a:ext cx="3340871" cy="997555"/>
          </a:xfrm>
        </p:spPr>
        <p:txBody>
          <a:bodyPr anchor="b"/>
          <a:lstStyle>
            <a:lvl1pPr marL="0" indent="0">
              <a:buNone/>
              <a:defRPr sz="2600" b="1"/>
            </a:lvl1pPr>
            <a:lvl2pPr marL="497753" indent="0">
              <a:buNone/>
              <a:defRPr sz="2100" b="1"/>
            </a:lvl2pPr>
            <a:lvl3pPr marL="995505" indent="0">
              <a:buNone/>
              <a:defRPr sz="2000" b="1"/>
            </a:lvl3pPr>
            <a:lvl4pPr marL="1493257" indent="0">
              <a:buNone/>
              <a:defRPr sz="1700" b="1"/>
            </a:lvl4pPr>
            <a:lvl5pPr marL="1991010" indent="0">
              <a:buNone/>
              <a:defRPr sz="1700" b="1"/>
            </a:lvl5pPr>
            <a:lvl6pPr marL="2488763" indent="0">
              <a:buNone/>
              <a:defRPr sz="1700" b="1"/>
            </a:lvl6pPr>
            <a:lvl7pPr marL="2986515" indent="0">
              <a:buNone/>
              <a:defRPr sz="1700" b="1"/>
            </a:lvl7pPr>
            <a:lvl8pPr marL="3484267" indent="0">
              <a:buNone/>
              <a:defRPr sz="1700" b="1"/>
            </a:lvl8pPr>
            <a:lvl9pPr marL="3982019" indent="0">
              <a:buNone/>
              <a:defRPr sz="17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8063" y="3391195"/>
            <a:ext cx="3340871" cy="6161082"/>
          </a:xfrm>
        </p:spPr>
        <p:txBody>
          <a:bodyPr/>
          <a:lstStyle>
            <a:lvl1pPr>
              <a:defRPr sz="2600"/>
            </a:lvl1pPr>
            <a:lvl2pPr>
              <a:defRPr sz="21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1021" y="2393641"/>
            <a:ext cx="3342183" cy="997555"/>
          </a:xfrm>
        </p:spPr>
        <p:txBody>
          <a:bodyPr anchor="b"/>
          <a:lstStyle>
            <a:lvl1pPr marL="0" indent="0">
              <a:buNone/>
              <a:defRPr sz="2600" b="1"/>
            </a:lvl1pPr>
            <a:lvl2pPr marL="497753" indent="0">
              <a:buNone/>
              <a:defRPr sz="2100" b="1"/>
            </a:lvl2pPr>
            <a:lvl3pPr marL="995505" indent="0">
              <a:buNone/>
              <a:defRPr sz="2000" b="1"/>
            </a:lvl3pPr>
            <a:lvl4pPr marL="1493257" indent="0">
              <a:buNone/>
              <a:defRPr sz="1700" b="1"/>
            </a:lvl4pPr>
            <a:lvl5pPr marL="1991010" indent="0">
              <a:buNone/>
              <a:defRPr sz="1700" b="1"/>
            </a:lvl5pPr>
            <a:lvl6pPr marL="2488763" indent="0">
              <a:buNone/>
              <a:defRPr sz="1700" b="1"/>
            </a:lvl6pPr>
            <a:lvl7pPr marL="2986515" indent="0">
              <a:buNone/>
              <a:defRPr sz="1700" b="1"/>
            </a:lvl7pPr>
            <a:lvl8pPr marL="3484267" indent="0">
              <a:buNone/>
              <a:defRPr sz="1700" b="1"/>
            </a:lvl8pPr>
            <a:lvl9pPr marL="3982019" indent="0">
              <a:buNone/>
              <a:defRPr sz="17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1021" y="3391195"/>
            <a:ext cx="3342183" cy="6161082"/>
          </a:xfrm>
        </p:spPr>
        <p:txBody>
          <a:bodyPr/>
          <a:lstStyle>
            <a:lvl1pPr>
              <a:defRPr sz="2600"/>
            </a:lvl1pPr>
            <a:lvl2pPr>
              <a:defRPr sz="21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2BC1112B-58FA-482B-9D75-967578385E41}" type="datetime1">
              <a:rPr kumimoji="1" lang="ja-JP" altLang="en-US" smtClean="0"/>
              <a:pPr/>
              <a:t>2020/2/20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2A84F43-FAEE-4180-BA39-4D2908F42FF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42ECB03-A355-4FF4-BEF5-478621C915E4}" type="datetime1">
              <a:rPr kumimoji="1" lang="ja-JP" altLang="en-US" smtClean="0"/>
              <a:pPr/>
              <a:t>2020/2/20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2A84F43-FAEE-4180-BA39-4D2908F42FF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E919D6B-8474-4A9E-8515-5BFB40CF44DF}" type="datetime1">
              <a:rPr kumimoji="1" lang="ja-JP" altLang="en-US" smtClean="0"/>
              <a:pPr/>
              <a:t>2020/2/20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2A84F43-FAEE-4180-BA39-4D2908F42FF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61"/>
            <a:ext cx="2487604" cy="1811937"/>
          </a:xfrm>
        </p:spPr>
        <p:txBody>
          <a:bodyPr anchor="b"/>
          <a:lstStyle>
            <a:lvl1pPr algn="l">
              <a:defRPr sz="2100" b="1"/>
            </a:lvl1pPr>
          </a:lstStyle>
          <a:p>
            <a:r>
              <a:rPr kumimoji="1" lang="ja-JP" altLang="en-US"/>
              <a:t>マスタ タイトルの書式設定</a:t>
            </a:r>
          </a:p>
        </p:txBody>
      </p:sp>
      <p:sp>
        <p:nvSpPr>
          <p:cNvPr id="3" name="コンテンツ プレースホルダ 2"/>
          <p:cNvSpPr>
            <a:spLocks noGrp="1"/>
          </p:cNvSpPr>
          <p:nvPr>
            <p:ph idx="1"/>
          </p:nvPr>
        </p:nvSpPr>
        <p:spPr>
          <a:xfrm>
            <a:off x="2956245" y="425761"/>
            <a:ext cx="4226956" cy="9126521"/>
          </a:xfrm>
        </p:spPr>
        <p:txBody>
          <a:bodyPr/>
          <a:lstStyle>
            <a:lvl1pPr>
              <a:defRPr sz="3500"/>
            </a:lvl1pPr>
            <a:lvl2pPr>
              <a:defRPr sz="3000"/>
            </a:lvl2pPr>
            <a:lvl3pPr>
              <a:defRPr sz="26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8064" y="2237693"/>
            <a:ext cx="2487604" cy="7314584"/>
          </a:xfrm>
        </p:spPr>
        <p:txBody>
          <a:bodyPr/>
          <a:lstStyle>
            <a:lvl1pPr marL="0" indent="0">
              <a:buNone/>
              <a:defRPr sz="1500"/>
            </a:lvl1pPr>
            <a:lvl2pPr marL="497753" indent="0">
              <a:buNone/>
              <a:defRPr sz="1200"/>
            </a:lvl2pPr>
            <a:lvl3pPr marL="995505" indent="0">
              <a:buNone/>
              <a:defRPr sz="1100"/>
            </a:lvl3pPr>
            <a:lvl4pPr marL="1493257" indent="0">
              <a:buNone/>
              <a:defRPr sz="1000"/>
            </a:lvl4pPr>
            <a:lvl5pPr marL="1991010" indent="0">
              <a:buNone/>
              <a:defRPr sz="1000"/>
            </a:lvl5pPr>
            <a:lvl6pPr marL="2488763" indent="0">
              <a:buNone/>
              <a:defRPr sz="1000"/>
            </a:lvl6pPr>
            <a:lvl7pPr marL="2986515" indent="0">
              <a:buNone/>
              <a:defRPr sz="1000"/>
            </a:lvl7pPr>
            <a:lvl8pPr marL="3484267" indent="0">
              <a:buNone/>
              <a:defRPr sz="1000"/>
            </a:lvl8pPr>
            <a:lvl9pPr marL="3982019"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A6E373C9-3F0A-40E4-8688-0C4548A340A4}" type="datetime1">
              <a:rPr kumimoji="1" lang="ja-JP" altLang="en-US" smtClean="0"/>
              <a:pPr/>
              <a:t>2020/2/20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A84F43-FAEE-4180-BA39-4D2908F42FF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3" y="7485382"/>
            <a:ext cx="4536758" cy="883692"/>
          </a:xfrm>
        </p:spPr>
        <p:txBody>
          <a:bodyPr anchor="b"/>
          <a:lstStyle>
            <a:lvl1pPr algn="l">
              <a:defRPr sz="2100" b="1"/>
            </a:lvl1pPr>
          </a:lstStyle>
          <a:p>
            <a:r>
              <a:rPr kumimoji="1" lang="ja-JP" altLang="en-US"/>
              <a:t>マスタ タイトルの書式設定</a:t>
            </a:r>
          </a:p>
        </p:txBody>
      </p:sp>
      <p:sp>
        <p:nvSpPr>
          <p:cNvPr id="3" name="図プレースホルダ 2"/>
          <p:cNvSpPr>
            <a:spLocks noGrp="1"/>
          </p:cNvSpPr>
          <p:nvPr>
            <p:ph type="pic" idx="1"/>
          </p:nvPr>
        </p:nvSpPr>
        <p:spPr>
          <a:xfrm>
            <a:off x="1482063" y="955478"/>
            <a:ext cx="4536758" cy="6416040"/>
          </a:xfrm>
        </p:spPr>
        <p:txBody>
          <a:bodyPr/>
          <a:lstStyle>
            <a:lvl1pPr marL="0" indent="0">
              <a:buNone/>
              <a:defRPr sz="3500"/>
            </a:lvl1pPr>
            <a:lvl2pPr marL="497753" indent="0">
              <a:buNone/>
              <a:defRPr sz="3000"/>
            </a:lvl2pPr>
            <a:lvl3pPr marL="995505" indent="0">
              <a:buNone/>
              <a:defRPr sz="2600"/>
            </a:lvl3pPr>
            <a:lvl4pPr marL="1493257" indent="0">
              <a:buNone/>
              <a:defRPr sz="2100"/>
            </a:lvl4pPr>
            <a:lvl5pPr marL="1991010" indent="0">
              <a:buNone/>
              <a:defRPr sz="2100"/>
            </a:lvl5pPr>
            <a:lvl6pPr marL="2488763" indent="0">
              <a:buNone/>
              <a:defRPr sz="2100"/>
            </a:lvl6pPr>
            <a:lvl7pPr marL="2986515" indent="0">
              <a:buNone/>
              <a:defRPr sz="2100"/>
            </a:lvl7pPr>
            <a:lvl8pPr marL="3484267" indent="0">
              <a:buNone/>
              <a:defRPr sz="2100"/>
            </a:lvl8pPr>
            <a:lvl9pPr marL="3982019" indent="0">
              <a:buNone/>
              <a:defRPr sz="2100"/>
            </a:lvl9pPr>
          </a:lstStyle>
          <a:p>
            <a:endParaRPr kumimoji="1" lang="ja-JP" altLang="en-US"/>
          </a:p>
        </p:txBody>
      </p:sp>
      <p:sp>
        <p:nvSpPr>
          <p:cNvPr id="4" name="テキスト プレースホルダ 3"/>
          <p:cNvSpPr>
            <a:spLocks noGrp="1"/>
          </p:cNvSpPr>
          <p:nvPr>
            <p:ph type="body" sz="half" idx="2"/>
          </p:nvPr>
        </p:nvSpPr>
        <p:spPr>
          <a:xfrm>
            <a:off x="1482063" y="8369075"/>
            <a:ext cx="4536758" cy="1254987"/>
          </a:xfrm>
        </p:spPr>
        <p:txBody>
          <a:bodyPr/>
          <a:lstStyle>
            <a:lvl1pPr marL="0" indent="0">
              <a:buNone/>
              <a:defRPr sz="1500"/>
            </a:lvl1pPr>
            <a:lvl2pPr marL="497753" indent="0">
              <a:buNone/>
              <a:defRPr sz="1200"/>
            </a:lvl2pPr>
            <a:lvl3pPr marL="995505" indent="0">
              <a:buNone/>
              <a:defRPr sz="1100"/>
            </a:lvl3pPr>
            <a:lvl4pPr marL="1493257" indent="0">
              <a:buNone/>
              <a:defRPr sz="1000"/>
            </a:lvl4pPr>
            <a:lvl5pPr marL="1991010" indent="0">
              <a:buNone/>
              <a:defRPr sz="1000"/>
            </a:lvl5pPr>
            <a:lvl6pPr marL="2488763" indent="0">
              <a:buNone/>
              <a:defRPr sz="1000"/>
            </a:lvl6pPr>
            <a:lvl7pPr marL="2986515" indent="0">
              <a:buNone/>
              <a:defRPr sz="1000"/>
            </a:lvl7pPr>
            <a:lvl8pPr marL="3484267" indent="0">
              <a:buNone/>
              <a:defRPr sz="1000"/>
            </a:lvl8pPr>
            <a:lvl9pPr marL="3982019"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7AB748D0-A40E-4228-A33B-144BD6E60D0B}" type="datetime1">
              <a:rPr kumimoji="1" lang="ja-JP" altLang="en-US" smtClean="0"/>
              <a:pPr/>
              <a:t>2020/2/20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2A84F43-FAEE-4180-BA39-4D2908F42FF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0000">
              <a:srgbClr val="5E9EFF"/>
            </a:gs>
            <a:gs pos="39999">
              <a:srgbClr val="85C2FF"/>
            </a:gs>
            <a:gs pos="70000">
              <a:srgbClr val="C4D6EB"/>
            </a:gs>
            <a:gs pos="100000">
              <a:srgbClr val="FFEBFA"/>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78064" y="428234"/>
            <a:ext cx="6805136" cy="1782234"/>
          </a:xfrm>
          <a:prstGeom prst="rect">
            <a:avLst/>
          </a:prstGeom>
        </p:spPr>
        <p:txBody>
          <a:bodyPr vert="horz" lIns="99551" tIns="49775" rIns="99551" bIns="49775"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78064" y="2495132"/>
            <a:ext cx="6805136" cy="7057150"/>
          </a:xfrm>
          <a:prstGeom prst="rect">
            <a:avLst/>
          </a:prstGeom>
        </p:spPr>
        <p:txBody>
          <a:bodyPr vert="horz" lIns="99551" tIns="49775" rIns="99551" bIns="4977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78063" y="9911202"/>
            <a:ext cx="1764295" cy="569324"/>
          </a:xfrm>
          <a:prstGeom prst="rect">
            <a:avLst/>
          </a:prstGeom>
        </p:spPr>
        <p:txBody>
          <a:bodyPr vert="horz" lIns="99551" tIns="49775" rIns="99551" bIns="49775" rtlCol="0" anchor="ctr"/>
          <a:lstStyle>
            <a:lvl1pPr algn="l">
              <a:defRPr sz="1200">
                <a:solidFill>
                  <a:schemeClr val="tx1">
                    <a:tint val="75000"/>
                  </a:schemeClr>
                </a:solidFill>
              </a:defRPr>
            </a:lvl1pPr>
          </a:lstStyle>
          <a:p>
            <a:fld id="{E4A9E959-31B3-47C9-A3E1-E0A8EB41EA5A}" type="datetime1">
              <a:rPr kumimoji="1" lang="ja-JP" altLang="en-US" smtClean="0"/>
              <a:pPr/>
              <a:t>2020/2/20</a:t>
            </a:fld>
            <a:endParaRPr kumimoji="1" lang="ja-JP" altLang="en-US"/>
          </a:p>
        </p:txBody>
      </p:sp>
      <p:sp>
        <p:nvSpPr>
          <p:cNvPr id="5" name="フッター プレースホルダ 4"/>
          <p:cNvSpPr>
            <a:spLocks noGrp="1"/>
          </p:cNvSpPr>
          <p:nvPr>
            <p:ph type="ftr" sz="quarter" idx="3"/>
          </p:nvPr>
        </p:nvSpPr>
        <p:spPr>
          <a:xfrm>
            <a:off x="2583433" y="9911202"/>
            <a:ext cx="2394400" cy="569324"/>
          </a:xfrm>
          <a:prstGeom prst="rect">
            <a:avLst/>
          </a:prstGeom>
        </p:spPr>
        <p:txBody>
          <a:bodyPr vert="horz" lIns="99551" tIns="49775" rIns="99551" bIns="4977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418907" y="9911202"/>
            <a:ext cx="1764295" cy="569324"/>
          </a:xfrm>
          <a:prstGeom prst="rect">
            <a:avLst/>
          </a:prstGeom>
        </p:spPr>
        <p:txBody>
          <a:bodyPr vert="horz" lIns="99551" tIns="49775" rIns="99551" bIns="49775" rtlCol="0" anchor="ctr"/>
          <a:lstStyle>
            <a:lvl1pPr algn="r">
              <a:defRPr sz="1200">
                <a:solidFill>
                  <a:schemeClr val="tx1">
                    <a:tint val="75000"/>
                  </a:schemeClr>
                </a:solidFill>
              </a:defRPr>
            </a:lvl1pPr>
          </a:lstStyle>
          <a:p>
            <a:fld id="{92A84F43-FAEE-4180-BA39-4D2908F42FF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95505" rtl="0" eaLnBrk="1" latinLnBrk="0" hangingPunct="1">
        <a:spcBef>
          <a:spcPct val="0"/>
        </a:spcBef>
        <a:buNone/>
        <a:defRPr kumimoji="1" sz="4700" kern="1200">
          <a:solidFill>
            <a:schemeClr val="tx1"/>
          </a:solidFill>
          <a:latin typeface="+mj-lt"/>
          <a:ea typeface="+mj-ea"/>
          <a:cs typeface="+mj-cs"/>
        </a:defRPr>
      </a:lvl1pPr>
    </p:titleStyle>
    <p:bodyStyle>
      <a:lvl1pPr marL="373315" indent="-373315" algn="l" defTabSz="995505"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08847" indent="-311096" algn="l" defTabSz="995505"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44381" indent="-248876" algn="l" defTabSz="995505"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42134" indent="-248876" algn="l" defTabSz="995505"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239887" indent="-248876" algn="l" defTabSz="995505"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737638" indent="-248876" algn="l" defTabSz="995505"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235391" indent="-248876" algn="l" defTabSz="995505"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733143" indent="-248876" algn="l" defTabSz="995505"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230896" indent="-248876" algn="l" defTabSz="995505"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95505" rtl="0" eaLnBrk="1" latinLnBrk="0" hangingPunct="1">
        <a:defRPr kumimoji="1" sz="2000" kern="1200">
          <a:solidFill>
            <a:schemeClr val="tx1"/>
          </a:solidFill>
          <a:latin typeface="+mn-lt"/>
          <a:ea typeface="+mn-ea"/>
          <a:cs typeface="+mn-cs"/>
        </a:defRPr>
      </a:lvl1pPr>
      <a:lvl2pPr marL="497753" algn="l" defTabSz="995505" rtl="0" eaLnBrk="1" latinLnBrk="0" hangingPunct="1">
        <a:defRPr kumimoji="1" sz="2000" kern="1200">
          <a:solidFill>
            <a:schemeClr val="tx1"/>
          </a:solidFill>
          <a:latin typeface="+mn-lt"/>
          <a:ea typeface="+mn-ea"/>
          <a:cs typeface="+mn-cs"/>
        </a:defRPr>
      </a:lvl2pPr>
      <a:lvl3pPr marL="995505" algn="l" defTabSz="995505" rtl="0" eaLnBrk="1" latinLnBrk="0" hangingPunct="1">
        <a:defRPr kumimoji="1" sz="2000" kern="1200">
          <a:solidFill>
            <a:schemeClr val="tx1"/>
          </a:solidFill>
          <a:latin typeface="+mn-lt"/>
          <a:ea typeface="+mn-ea"/>
          <a:cs typeface="+mn-cs"/>
        </a:defRPr>
      </a:lvl3pPr>
      <a:lvl4pPr marL="1493257" algn="l" defTabSz="995505" rtl="0" eaLnBrk="1" latinLnBrk="0" hangingPunct="1">
        <a:defRPr kumimoji="1" sz="2000" kern="1200">
          <a:solidFill>
            <a:schemeClr val="tx1"/>
          </a:solidFill>
          <a:latin typeface="+mn-lt"/>
          <a:ea typeface="+mn-ea"/>
          <a:cs typeface="+mn-cs"/>
        </a:defRPr>
      </a:lvl4pPr>
      <a:lvl5pPr marL="1991010" algn="l" defTabSz="995505" rtl="0" eaLnBrk="1" latinLnBrk="0" hangingPunct="1">
        <a:defRPr kumimoji="1" sz="2000" kern="1200">
          <a:solidFill>
            <a:schemeClr val="tx1"/>
          </a:solidFill>
          <a:latin typeface="+mn-lt"/>
          <a:ea typeface="+mn-ea"/>
          <a:cs typeface="+mn-cs"/>
        </a:defRPr>
      </a:lvl5pPr>
      <a:lvl6pPr marL="2488763" algn="l" defTabSz="995505" rtl="0" eaLnBrk="1" latinLnBrk="0" hangingPunct="1">
        <a:defRPr kumimoji="1" sz="2000" kern="1200">
          <a:solidFill>
            <a:schemeClr val="tx1"/>
          </a:solidFill>
          <a:latin typeface="+mn-lt"/>
          <a:ea typeface="+mn-ea"/>
          <a:cs typeface="+mn-cs"/>
        </a:defRPr>
      </a:lvl6pPr>
      <a:lvl7pPr marL="2986515" algn="l" defTabSz="995505" rtl="0" eaLnBrk="1" latinLnBrk="0" hangingPunct="1">
        <a:defRPr kumimoji="1" sz="2000" kern="1200">
          <a:solidFill>
            <a:schemeClr val="tx1"/>
          </a:solidFill>
          <a:latin typeface="+mn-lt"/>
          <a:ea typeface="+mn-ea"/>
          <a:cs typeface="+mn-cs"/>
        </a:defRPr>
      </a:lvl7pPr>
      <a:lvl8pPr marL="3484267" algn="l" defTabSz="995505" rtl="0" eaLnBrk="1" latinLnBrk="0" hangingPunct="1">
        <a:defRPr kumimoji="1" sz="2000" kern="1200">
          <a:solidFill>
            <a:schemeClr val="tx1"/>
          </a:solidFill>
          <a:latin typeface="+mn-lt"/>
          <a:ea typeface="+mn-ea"/>
          <a:cs typeface="+mn-cs"/>
        </a:defRPr>
      </a:lvl8pPr>
      <a:lvl9pPr marL="3982019" algn="l" defTabSz="995505"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p:nvSpPr>
        <p:spPr>
          <a:xfrm>
            <a:off x="0" y="0"/>
            <a:ext cx="7561263" cy="13762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0" y="6659859"/>
            <a:ext cx="7561263" cy="1646728"/>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100" dirty="0">
              <a:solidFill>
                <a:schemeClr val="tx1">
                  <a:lumMod val="95000"/>
                  <a:lumOff val="5000"/>
                </a:schemeClr>
              </a:solidFill>
            </a:endParaRPr>
          </a:p>
        </p:txBody>
      </p:sp>
      <p:sp>
        <p:nvSpPr>
          <p:cNvPr id="36" name="テキスト ボックス 23"/>
          <p:cNvSpPr txBox="1">
            <a:spLocks noChangeArrowheads="1"/>
          </p:cNvSpPr>
          <p:nvPr/>
        </p:nvSpPr>
        <p:spPr bwMode="auto">
          <a:xfrm>
            <a:off x="-33091" y="7364240"/>
            <a:ext cx="7510832" cy="846386"/>
          </a:xfrm>
          <a:prstGeom prst="rect">
            <a:avLst/>
          </a:prstGeom>
          <a:noFill/>
          <a:ln w="9525">
            <a:noFill/>
            <a:miter lim="800000"/>
            <a:headEnd/>
            <a:tailEnd/>
          </a:ln>
        </p:spPr>
        <p:txBody>
          <a:bodyPr wrap="square">
            <a:spAutoFit/>
          </a:bodyPr>
          <a:lstStyle/>
          <a:p>
            <a:pPr>
              <a:defRPr/>
            </a:pPr>
            <a:r>
              <a:rPr lang="ja-JP" altLang="en-US" sz="1200" dirty="0">
                <a:latin typeface="メイリオ" pitchFamily="50" charset="-128"/>
                <a:ea typeface="メイリオ" pitchFamily="50" charset="-128"/>
                <a:cs typeface="メイリオ" pitchFamily="50" charset="-128"/>
              </a:rPr>
              <a:t>　　</a:t>
            </a:r>
            <a:r>
              <a:rPr lang="ja-JP" altLang="en-US" sz="1200" dirty="0">
                <a:latin typeface="游ゴシック" panose="020B0400000000000000" pitchFamily="50" charset="-128"/>
                <a:ea typeface="游ゴシック" panose="020B0400000000000000" pitchFamily="50" charset="-128"/>
                <a:cs typeface="メイリオ" pitchFamily="50" charset="-128"/>
              </a:rPr>
              <a:t>◎専用窓口：千葉県商工労働部経済政策課 中小企業復旧支援補助金窓口　   </a:t>
            </a:r>
            <a:endParaRPr lang="en-US" altLang="ja-JP" sz="1200" dirty="0">
              <a:latin typeface="游ゴシック" panose="020B0400000000000000" pitchFamily="50" charset="-128"/>
              <a:ea typeface="游ゴシック" panose="020B0400000000000000" pitchFamily="50" charset="-128"/>
              <a:cs typeface="メイリオ" pitchFamily="50" charset="-128"/>
            </a:endParaRPr>
          </a:p>
          <a:p>
            <a:pPr>
              <a:defRPr/>
            </a:pPr>
            <a:r>
              <a:rPr lang="ja-JP" altLang="en-US" sz="1200" dirty="0">
                <a:latin typeface="游ゴシック" panose="020B0400000000000000" pitchFamily="50" charset="-128"/>
                <a:ea typeface="游ゴシック" panose="020B0400000000000000" pitchFamily="50" charset="-128"/>
                <a:cs typeface="メイリオ" pitchFamily="50" charset="-128"/>
              </a:rPr>
              <a:t>　　  </a:t>
            </a:r>
            <a:r>
              <a:rPr lang="ja-JP" altLang="en-US" sz="1100" dirty="0">
                <a:latin typeface="游ゴシック" panose="020B0400000000000000" pitchFamily="50" charset="-128"/>
                <a:ea typeface="游ゴシック" panose="020B0400000000000000" pitchFamily="50" charset="-128"/>
                <a:cs typeface="メイリオ" pitchFamily="50" charset="-128"/>
              </a:rPr>
              <a:t>〒２６０－８６６７</a:t>
            </a:r>
            <a:r>
              <a:rPr lang="en-US" altLang="ja-JP" sz="1100" dirty="0">
                <a:latin typeface="游ゴシック" panose="020B0400000000000000" pitchFamily="50" charset="-128"/>
                <a:ea typeface="游ゴシック" panose="020B0400000000000000" pitchFamily="50" charset="-128"/>
                <a:cs typeface="メイリオ" pitchFamily="50" charset="-128"/>
              </a:rPr>
              <a:t>   </a:t>
            </a:r>
            <a:r>
              <a:rPr lang="ja-JP" altLang="en-US" sz="1100" dirty="0">
                <a:latin typeface="游ゴシック" panose="020B0400000000000000" pitchFamily="50" charset="-128"/>
                <a:ea typeface="游ゴシック" panose="020B0400000000000000" pitchFamily="50" charset="-128"/>
                <a:cs typeface="メイリオ" pitchFamily="50" charset="-128"/>
              </a:rPr>
              <a:t>千葉市中央区市場町１－１</a:t>
            </a:r>
            <a:endParaRPr lang="en-US" altLang="ja-JP" sz="1100" dirty="0">
              <a:latin typeface="游ゴシック" panose="020B0400000000000000" pitchFamily="50" charset="-128"/>
              <a:ea typeface="游ゴシック" panose="020B0400000000000000" pitchFamily="50" charset="-128"/>
              <a:cs typeface="メイリオ" pitchFamily="50" charset="-128"/>
            </a:endParaRPr>
          </a:p>
          <a:p>
            <a:pPr>
              <a:defRPr/>
            </a:pPr>
            <a:r>
              <a:rPr lang="ja-JP" altLang="en-US" sz="1100" dirty="0">
                <a:latin typeface="游ゴシック" panose="020B0400000000000000" pitchFamily="50" charset="-128"/>
                <a:ea typeface="游ゴシック" panose="020B0400000000000000" pitchFamily="50" charset="-128"/>
              </a:rPr>
              <a:t>　　　電 話   ０４３－２２３－</a:t>
            </a:r>
            <a:r>
              <a:rPr lang="ja-JP" altLang="en-US" sz="1400" b="1" dirty="0">
                <a:latin typeface="游ゴシック" panose="020B0400000000000000" pitchFamily="50" charset="-128"/>
                <a:ea typeface="游ゴシック" panose="020B0400000000000000" pitchFamily="50" charset="-128"/>
              </a:rPr>
              <a:t>３７２５</a:t>
            </a:r>
            <a:r>
              <a:rPr lang="ja-JP" altLang="en-US" sz="1100" dirty="0">
                <a:latin typeface="游ゴシック" panose="020B0400000000000000" pitchFamily="50" charset="-128"/>
                <a:ea typeface="游ゴシック" panose="020B0400000000000000" pitchFamily="50" charset="-128"/>
              </a:rPr>
              <a:t>（受付時間：平日９時～１７時）</a:t>
            </a:r>
            <a:endParaRPr lang="en-US" altLang="ja-JP" sz="1100" dirty="0">
              <a:latin typeface="游ゴシック" panose="020B0400000000000000" pitchFamily="50" charset="-128"/>
              <a:ea typeface="游ゴシック" panose="020B0400000000000000" pitchFamily="50" charset="-128"/>
            </a:endParaRPr>
          </a:p>
          <a:p>
            <a:pPr>
              <a:defRPr/>
            </a:pPr>
            <a:endParaRPr lang="en-US" altLang="ja-JP" sz="1100" dirty="0">
              <a:latin typeface="游ゴシック" panose="020B0400000000000000" pitchFamily="50" charset="-128"/>
              <a:ea typeface="游ゴシック" panose="020B0400000000000000" pitchFamily="50" charset="-128"/>
            </a:endParaRPr>
          </a:p>
        </p:txBody>
      </p:sp>
      <p:sp>
        <p:nvSpPr>
          <p:cNvPr id="37" name="角丸四角形 36"/>
          <p:cNvSpPr/>
          <p:nvPr/>
        </p:nvSpPr>
        <p:spPr>
          <a:xfrm>
            <a:off x="331352" y="6741180"/>
            <a:ext cx="1428925" cy="331102"/>
          </a:xfrm>
          <a:prstGeom prst="roundRect">
            <a:avLst>
              <a:gd name="adj" fmla="val 21403"/>
            </a:avLst>
          </a:prstGeom>
          <a:solidFill>
            <a:srgbClr val="002060"/>
          </a:solidFill>
          <a:ln>
            <a:noFill/>
          </a:ln>
          <a:effectLst/>
        </p:spPr>
        <p:style>
          <a:lnRef idx="1">
            <a:schemeClr val="accent6"/>
          </a:lnRef>
          <a:fillRef idx="2">
            <a:schemeClr val="accent6"/>
          </a:fillRef>
          <a:effectRef idx="1">
            <a:schemeClr val="accent6"/>
          </a:effectRef>
          <a:fontRef idx="minor">
            <a:schemeClr val="dk1"/>
          </a:fontRef>
        </p:style>
        <p:txBody>
          <a:bodyPr wrap="square">
            <a:spAutoFit/>
          </a:bodyPr>
          <a:lstStyle/>
          <a:p>
            <a:pPr algn="ctr">
              <a:defRPr/>
            </a:pPr>
            <a:r>
              <a:rPr lang="en-US" altLang="ja-JP" sz="1295" b="1" dirty="0">
                <a:ln w="10541" cmpd="sng">
                  <a:noFill/>
                  <a:prstDash val="solid"/>
                </a:ln>
                <a:solidFill>
                  <a:schemeClr val="bg1"/>
                </a:solidFill>
                <a:latin typeface="游ゴシック" panose="020B0400000000000000" pitchFamily="50" charset="-128"/>
                <a:ea typeface="游ゴシック" panose="020B0400000000000000" pitchFamily="50" charset="-128"/>
                <a:cs typeface="メイリオ" pitchFamily="50" charset="-128"/>
              </a:rPr>
              <a:t>【</a:t>
            </a:r>
            <a:r>
              <a:rPr lang="ja-JP" altLang="en-US" sz="1295" b="1" dirty="0">
                <a:ln w="10541" cmpd="sng">
                  <a:noFill/>
                  <a:prstDash val="solid"/>
                </a:ln>
                <a:solidFill>
                  <a:schemeClr val="bg1"/>
                </a:solidFill>
                <a:latin typeface="游ゴシック" panose="020B0400000000000000" pitchFamily="50" charset="-128"/>
                <a:ea typeface="游ゴシック" panose="020B0400000000000000" pitchFamily="50" charset="-128"/>
                <a:cs typeface="メイリオ" pitchFamily="50" charset="-128"/>
              </a:rPr>
              <a:t>お問合せ先</a:t>
            </a:r>
            <a:r>
              <a:rPr lang="en-US" altLang="ja-JP" sz="1295" b="1" dirty="0">
                <a:ln w="10541" cmpd="sng">
                  <a:noFill/>
                  <a:prstDash val="solid"/>
                </a:ln>
                <a:solidFill>
                  <a:schemeClr val="bg1"/>
                </a:solidFill>
                <a:latin typeface="游ゴシック" panose="020B0400000000000000" pitchFamily="50" charset="-128"/>
                <a:ea typeface="游ゴシック" panose="020B0400000000000000" pitchFamily="50" charset="-128"/>
                <a:cs typeface="メイリオ" pitchFamily="50" charset="-128"/>
              </a:rPr>
              <a:t>】</a:t>
            </a:r>
            <a:endParaRPr lang="ja-JP" altLang="en-US" sz="1295" b="1" dirty="0">
              <a:ln w="10541" cmpd="sng">
                <a:noFill/>
                <a:prstDash val="solid"/>
              </a:ln>
              <a:solidFill>
                <a:schemeClr val="bg1"/>
              </a:solidFill>
              <a:latin typeface="游ゴシック" panose="020B0400000000000000" pitchFamily="50" charset="-128"/>
              <a:ea typeface="游ゴシック" panose="020B0400000000000000" pitchFamily="50" charset="-128"/>
              <a:cs typeface="メイリオ" pitchFamily="50" charset="-128"/>
            </a:endParaRPr>
          </a:p>
        </p:txBody>
      </p:sp>
      <p:sp>
        <p:nvSpPr>
          <p:cNvPr id="81" name="テキスト ボックス 80"/>
          <p:cNvSpPr txBox="1"/>
          <p:nvPr/>
        </p:nvSpPr>
        <p:spPr>
          <a:xfrm>
            <a:off x="30612" y="256403"/>
            <a:ext cx="7561263" cy="1015663"/>
          </a:xfrm>
          <a:prstGeom prst="rect">
            <a:avLst/>
          </a:prstGeom>
          <a:noFill/>
          <a:ln>
            <a:noFill/>
          </a:ln>
        </p:spPr>
        <p:txBody>
          <a:bodyPr wrap="square" rtlCol="0">
            <a:spAutoFit/>
          </a:bodyPr>
          <a:lstStyle/>
          <a:p>
            <a:pPr algn="ctr"/>
            <a:r>
              <a:rPr lang="ja-JP" altLang="en-US" sz="2800" dirty="0">
                <a:solidFill>
                  <a:srgbClr val="002060"/>
                </a:solidFill>
                <a:effectLst>
                  <a:outerShdw blurRad="38100" dist="38100" dir="2700000" algn="tl">
                    <a:srgbClr val="000000">
                      <a:alpha val="43137"/>
                    </a:srgbClr>
                  </a:outerShdw>
                </a:effectLst>
                <a:latin typeface="HGP創英角ｺﾞｼｯｸUB" pitchFamily="50" charset="-128"/>
                <a:ea typeface="HGP創英角ｺﾞｼｯｸUB" pitchFamily="50" charset="-128"/>
                <a:cs typeface="メイリオ" pitchFamily="50" charset="-128"/>
              </a:rPr>
              <a:t>千葉県中小企業復旧支援補助金　</a:t>
            </a:r>
            <a:endParaRPr lang="en-US" altLang="ja-JP" sz="2800" dirty="0">
              <a:solidFill>
                <a:srgbClr val="002060"/>
              </a:solidFill>
              <a:effectLst>
                <a:outerShdw blurRad="38100" dist="38100" dir="2700000" algn="tl">
                  <a:srgbClr val="000000">
                    <a:alpha val="43137"/>
                  </a:srgbClr>
                </a:outerShdw>
              </a:effectLst>
              <a:latin typeface="HGP創英角ｺﾞｼｯｸUB" pitchFamily="50" charset="-128"/>
              <a:ea typeface="HGP創英角ｺﾞｼｯｸUB" pitchFamily="50" charset="-128"/>
              <a:cs typeface="メイリオ" pitchFamily="50" charset="-128"/>
            </a:endParaRPr>
          </a:p>
          <a:p>
            <a:pPr algn="ctr"/>
            <a:r>
              <a:rPr lang="ja-JP" altLang="en-US" sz="3200" dirty="0">
                <a:solidFill>
                  <a:srgbClr val="002060"/>
                </a:solidFill>
                <a:effectLst>
                  <a:outerShdw blurRad="38100" dist="38100" dir="2700000" algn="tl">
                    <a:srgbClr val="000000">
                      <a:alpha val="43137"/>
                    </a:srgbClr>
                  </a:outerShdw>
                </a:effectLst>
                <a:latin typeface="HGP創英角ｺﾞｼｯｸUB" pitchFamily="50" charset="-128"/>
                <a:ea typeface="HGP創英角ｺﾞｼｯｸUB" pitchFamily="50" charset="-128"/>
                <a:cs typeface="メイリオ" pitchFamily="50" charset="-128"/>
              </a:rPr>
              <a:t>事業者向け説明会のご案内</a:t>
            </a:r>
            <a:endParaRPr lang="en-US" altLang="ja-JP" sz="3200" dirty="0">
              <a:solidFill>
                <a:srgbClr val="002060"/>
              </a:solidFill>
              <a:effectLst>
                <a:outerShdw blurRad="38100" dist="38100" dir="2700000" algn="tl">
                  <a:srgbClr val="000000">
                    <a:alpha val="43137"/>
                  </a:srgbClr>
                </a:outerShdw>
              </a:effectLst>
              <a:latin typeface="HGP創英角ｺﾞｼｯｸUB" pitchFamily="50" charset="-128"/>
              <a:ea typeface="HGP創英角ｺﾞｼｯｸUB" pitchFamily="50" charset="-128"/>
              <a:cs typeface="メイリオ" pitchFamily="50" charset="-128"/>
            </a:endParaRPr>
          </a:p>
        </p:txBody>
      </p:sp>
      <p:sp>
        <p:nvSpPr>
          <p:cNvPr id="2" name="テキスト ボックス 1"/>
          <p:cNvSpPr txBox="1"/>
          <p:nvPr/>
        </p:nvSpPr>
        <p:spPr>
          <a:xfrm>
            <a:off x="279709" y="1394544"/>
            <a:ext cx="7079476" cy="992579"/>
          </a:xfrm>
          <a:prstGeom prst="rect">
            <a:avLst/>
          </a:prstGeom>
          <a:noFill/>
        </p:spPr>
        <p:txBody>
          <a:bodyPr wrap="square" rtlCol="0">
            <a:spAutoFit/>
          </a:bodyPr>
          <a:lstStyle/>
          <a:p>
            <a:pPr algn="ctr"/>
            <a:r>
              <a:rPr kumimoji="1" lang="ja-JP" altLang="en-US" sz="1600" b="1" dirty="0">
                <a:latin typeface="游ゴシック" panose="020B0400000000000000" pitchFamily="50" charset="-128"/>
                <a:ea typeface="游ゴシック" panose="020B0400000000000000" pitchFamily="50" charset="-128"/>
              </a:rPr>
              <a:t>令和元年台風１５号・１９号・１０月２５日の大雨による災害で被災した中小企業の皆様へ復旧を支援する補助金の公募</a:t>
            </a:r>
            <a:r>
              <a:rPr lang="ja-JP" altLang="en-US" sz="1600" b="1" dirty="0">
                <a:latin typeface="游ゴシック" panose="020B0400000000000000" pitchFamily="50" charset="-128"/>
                <a:ea typeface="游ゴシック" panose="020B0400000000000000" pitchFamily="50" charset="-128"/>
              </a:rPr>
              <a:t>を開始しています。</a:t>
            </a:r>
            <a:endParaRPr lang="en-US" altLang="ja-JP" sz="1600" b="1" dirty="0">
              <a:latin typeface="游ゴシック" panose="020B0400000000000000" pitchFamily="50" charset="-128"/>
              <a:ea typeface="游ゴシック" panose="020B0400000000000000" pitchFamily="50" charset="-128"/>
            </a:endParaRPr>
          </a:p>
          <a:p>
            <a:pPr algn="ctr"/>
            <a:r>
              <a:rPr kumimoji="1" lang="ja-JP" altLang="en-US" sz="1600" b="1" dirty="0">
                <a:latin typeface="游ゴシック" panose="020B0400000000000000" pitchFamily="50" charset="-128"/>
                <a:ea typeface="游ゴシック" panose="020B0400000000000000" pitchFamily="50" charset="-128"/>
              </a:rPr>
              <a:t>公募に当たり、被災された事業者の皆様を対象</a:t>
            </a:r>
            <a:r>
              <a:rPr lang="ja-JP" altLang="en-US" sz="1600" b="1" dirty="0">
                <a:latin typeface="游ゴシック" panose="020B0400000000000000" pitchFamily="50" charset="-128"/>
                <a:ea typeface="游ゴシック" panose="020B0400000000000000" pitchFamily="50" charset="-128"/>
              </a:rPr>
              <a:t>に説明会</a:t>
            </a:r>
            <a:r>
              <a:rPr kumimoji="1" lang="ja-JP" altLang="en-US" sz="1600" b="1" dirty="0">
                <a:latin typeface="游ゴシック" panose="020B0400000000000000" pitchFamily="50" charset="-128"/>
                <a:ea typeface="游ゴシック" panose="020B0400000000000000" pitchFamily="50" charset="-128"/>
              </a:rPr>
              <a:t>を開催します。</a:t>
            </a:r>
            <a:endParaRPr kumimoji="1" lang="en-US" altLang="ja-JP" sz="1600" b="1" dirty="0">
              <a:latin typeface="游ゴシック" panose="020B0400000000000000" pitchFamily="50" charset="-128"/>
              <a:ea typeface="游ゴシック" panose="020B0400000000000000" pitchFamily="50" charset="-128"/>
            </a:endParaRPr>
          </a:p>
          <a:p>
            <a:pPr algn="ctr"/>
            <a:r>
              <a:rPr lang="ja-JP" altLang="en-US" sz="1050" dirty="0">
                <a:latin typeface="游ゴシック" panose="020B0400000000000000" pitchFamily="50" charset="-128"/>
                <a:ea typeface="游ゴシック" panose="020B0400000000000000" pitchFamily="50" charset="-128"/>
              </a:rPr>
              <a:t>（主催：千葉県、千葉県商工会連合会、千葉県商工会議所連合会、木更津商工会議所、木更津市富来田商工会）</a:t>
            </a:r>
            <a:endParaRPr kumimoji="1" lang="ja-JP" altLang="en-US" sz="1050" dirty="0">
              <a:latin typeface="游ゴシック" panose="020B0400000000000000" pitchFamily="50" charset="-128"/>
              <a:ea typeface="游ゴシック" panose="020B0400000000000000" pitchFamily="50" charset="-128"/>
            </a:endParaRPr>
          </a:p>
        </p:txBody>
      </p:sp>
      <p:sp>
        <p:nvSpPr>
          <p:cNvPr id="5" name="角丸四角形 4"/>
          <p:cNvSpPr/>
          <p:nvPr/>
        </p:nvSpPr>
        <p:spPr>
          <a:xfrm>
            <a:off x="2049589" y="4200152"/>
            <a:ext cx="1944216" cy="333809"/>
          </a:xfrm>
          <a:prstGeom prst="round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effectLst>
                  <a:outerShdw blurRad="50800" dist="38100" dir="2700000" algn="tl" rotWithShape="0">
                    <a:prstClr val="black">
                      <a:alpha val="40000"/>
                    </a:prstClr>
                  </a:outerShdw>
                </a:effectLst>
                <a:latin typeface="HGS創英角ｺﾞｼｯｸUB" panose="020B0900000000000000" pitchFamily="50" charset="-128"/>
                <a:ea typeface="HGS創英角ｺﾞｼｯｸUB" panose="020B0900000000000000" pitchFamily="50" charset="-128"/>
              </a:rPr>
              <a:t>補助率４分の</a:t>
            </a:r>
            <a:r>
              <a:rPr lang="ja-JP" altLang="en-US" sz="1600" dirty="0">
                <a:effectLst>
                  <a:outerShdw blurRad="50800" dist="38100" dir="2700000" algn="tl" rotWithShape="0">
                    <a:prstClr val="black">
                      <a:alpha val="40000"/>
                    </a:prstClr>
                  </a:outerShdw>
                </a:effectLst>
                <a:latin typeface="HGS創英角ｺﾞｼｯｸUB" panose="020B0900000000000000" pitchFamily="50" charset="-128"/>
                <a:ea typeface="HGS創英角ｺﾞｼｯｸUB" panose="020B0900000000000000" pitchFamily="50" charset="-128"/>
              </a:rPr>
              <a:t>３</a:t>
            </a:r>
            <a:r>
              <a:rPr lang="ja-JP" altLang="en-US" sz="1050" dirty="0">
                <a:effectLst>
                  <a:outerShdw blurRad="50800" dist="38100" dir="2700000" algn="tl" rotWithShape="0">
                    <a:prstClr val="black">
                      <a:alpha val="40000"/>
                    </a:prstClr>
                  </a:outerShdw>
                </a:effectLst>
                <a:latin typeface="HGS創英角ｺﾞｼｯｸUB" panose="020B0900000000000000" pitchFamily="50" charset="-128"/>
                <a:ea typeface="HGS創英角ｺﾞｼｯｸUB" panose="020B0900000000000000" pitchFamily="50" charset="-128"/>
              </a:rPr>
              <a:t>以内</a:t>
            </a:r>
            <a:endParaRPr kumimoji="1" lang="en-US" altLang="ja-JP" sz="100" dirty="0">
              <a:effectLst>
                <a:outerShdw blurRad="50800" dist="38100" dir="2700000" algn="tl" rotWithShape="0">
                  <a:prstClr val="black">
                    <a:alpha val="40000"/>
                  </a:prstClr>
                </a:outerShdw>
              </a:effectLst>
              <a:latin typeface="HGS創英角ｺﾞｼｯｸUB" panose="020B0900000000000000" pitchFamily="50" charset="-128"/>
              <a:ea typeface="HGS創英角ｺﾞｼｯｸUB" panose="020B0900000000000000" pitchFamily="50" charset="-128"/>
            </a:endParaRPr>
          </a:p>
        </p:txBody>
      </p:sp>
      <p:sp>
        <p:nvSpPr>
          <p:cNvPr id="43" name="角丸四角形 42"/>
          <p:cNvSpPr/>
          <p:nvPr/>
        </p:nvSpPr>
        <p:spPr>
          <a:xfrm>
            <a:off x="4116831" y="4204511"/>
            <a:ext cx="2289071" cy="329778"/>
          </a:xfrm>
          <a:prstGeom prst="round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effectLst>
                  <a:outerShdw blurRad="50800" dist="38100" dir="2700000" algn="tl" rotWithShape="0">
                    <a:prstClr val="black">
                      <a:alpha val="40000"/>
                    </a:prstClr>
                  </a:outerShdw>
                </a:effectLst>
                <a:latin typeface="HGS創英角ｺﾞｼｯｸUB" panose="020B0900000000000000" pitchFamily="50" charset="-128"/>
                <a:ea typeface="HGS創英角ｺﾞｼｯｸUB" panose="020B0900000000000000" pitchFamily="50" charset="-128"/>
              </a:rPr>
              <a:t>補助</a:t>
            </a:r>
            <a:r>
              <a:rPr lang="ja-JP" altLang="en-US" sz="1600" dirty="0">
                <a:solidFill>
                  <a:schemeClr val="bg1"/>
                </a:solidFill>
                <a:effectLst>
                  <a:outerShdw blurRad="50800" dist="38100" dir="2700000" algn="tl" rotWithShape="0">
                    <a:prstClr val="black">
                      <a:alpha val="40000"/>
                    </a:prstClr>
                  </a:outerShdw>
                </a:effectLst>
                <a:latin typeface="HGS創英角ｺﾞｼｯｸUB" panose="020B0900000000000000" pitchFamily="50" charset="-128"/>
                <a:ea typeface="HGS創英角ｺﾞｼｯｸUB" panose="020B0900000000000000" pitchFamily="50" charset="-128"/>
              </a:rPr>
              <a:t>限度</a:t>
            </a:r>
            <a:r>
              <a:rPr kumimoji="1" lang="ja-JP" altLang="en-US" sz="1600" dirty="0">
                <a:effectLst>
                  <a:outerShdw blurRad="50800" dist="38100" dir="2700000" algn="tl" rotWithShape="0">
                    <a:prstClr val="black">
                      <a:alpha val="40000"/>
                    </a:prstClr>
                  </a:outerShdw>
                </a:effectLst>
                <a:latin typeface="HGS創英角ｺﾞｼｯｸUB" panose="020B0900000000000000" pitchFamily="50" charset="-128"/>
                <a:ea typeface="HGS創英角ｺﾞｼｯｸUB" panose="020B0900000000000000" pitchFamily="50" charset="-128"/>
              </a:rPr>
              <a:t>額</a:t>
            </a:r>
            <a:r>
              <a:rPr kumimoji="1" lang="en-US" altLang="ja-JP" sz="1600" dirty="0">
                <a:effectLst>
                  <a:outerShdw blurRad="50800" dist="38100" dir="2700000" algn="tl" rotWithShape="0">
                    <a:prstClr val="black">
                      <a:alpha val="40000"/>
                    </a:prstClr>
                  </a:outerShdw>
                </a:effectLst>
                <a:latin typeface="HGS創英角ｺﾞｼｯｸUB" panose="020B0900000000000000" pitchFamily="50" charset="-128"/>
                <a:ea typeface="HGS創英角ｺﾞｼｯｸUB" panose="020B0900000000000000" pitchFamily="50" charset="-128"/>
              </a:rPr>
              <a:t>1,000</a:t>
            </a:r>
            <a:r>
              <a:rPr kumimoji="1" lang="ja-JP" altLang="en-US" sz="1600" dirty="0">
                <a:effectLst>
                  <a:outerShdw blurRad="50800" dist="38100" dir="2700000" algn="tl" rotWithShape="0">
                    <a:prstClr val="black">
                      <a:alpha val="40000"/>
                    </a:prstClr>
                  </a:outerShdw>
                </a:effectLst>
                <a:latin typeface="HGS創英角ｺﾞｼｯｸUB" panose="020B0900000000000000" pitchFamily="50" charset="-128"/>
                <a:ea typeface="HGS創英角ｺﾞｼｯｸUB" panose="020B0900000000000000" pitchFamily="50" charset="-128"/>
              </a:rPr>
              <a:t>万円</a:t>
            </a:r>
          </a:p>
        </p:txBody>
      </p:sp>
      <p:sp>
        <p:nvSpPr>
          <p:cNvPr id="8" name="テキスト ボックス 7"/>
          <p:cNvSpPr txBox="1"/>
          <p:nvPr/>
        </p:nvSpPr>
        <p:spPr>
          <a:xfrm>
            <a:off x="315525" y="3021246"/>
            <a:ext cx="6721872" cy="400110"/>
          </a:xfrm>
          <a:prstGeom prst="rect">
            <a:avLst/>
          </a:prstGeom>
          <a:noFill/>
        </p:spPr>
        <p:txBody>
          <a:bodyPr wrap="square" rtlCol="0">
            <a:spAutoFit/>
          </a:bodyPr>
          <a:lstStyle/>
          <a:p>
            <a:r>
              <a:rPr lang="ja-JP" altLang="en-US" dirty="0"/>
              <a:t>　</a:t>
            </a:r>
            <a:endParaRPr kumimoji="1" lang="ja-JP" altLang="en-US" dirty="0"/>
          </a:p>
        </p:txBody>
      </p:sp>
      <p:sp>
        <p:nvSpPr>
          <p:cNvPr id="12" name="ホームベース 11"/>
          <p:cNvSpPr/>
          <p:nvPr/>
        </p:nvSpPr>
        <p:spPr>
          <a:xfrm>
            <a:off x="413208" y="4629916"/>
            <a:ext cx="1488552" cy="38972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補助対象</a:t>
            </a:r>
            <a:endParaRPr kumimoji="1" lang="ja-JP" altLang="en-US" sz="14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endParaRPr>
          </a:p>
        </p:txBody>
      </p:sp>
      <p:sp>
        <p:nvSpPr>
          <p:cNvPr id="46" name="ホームベース 45"/>
          <p:cNvSpPr/>
          <p:nvPr/>
        </p:nvSpPr>
        <p:spPr>
          <a:xfrm>
            <a:off x="412224" y="5139586"/>
            <a:ext cx="1488552" cy="432425"/>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補助対象経費</a:t>
            </a:r>
            <a:endParaRPr lang="en-US" altLang="ja-JP" sz="14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endParaRPr>
          </a:p>
        </p:txBody>
      </p:sp>
      <p:sp>
        <p:nvSpPr>
          <p:cNvPr id="49" name="ホームベース 48"/>
          <p:cNvSpPr/>
          <p:nvPr/>
        </p:nvSpPr>
        <p:spPr>
          <a:xfrm>
            <a:off x="412224" y="5663664"/>
            <a:ext cx="1488552" cy="397480"/>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事業実施期間</a:t>
            </a:r>
            <a:endParaRPr lang="en-US" altLang="ja-JP" sz="14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endParaRPr>
          </a:p>
        </p:txBody>
      </p:sp>
      <p:sp>
        <p:nvSpPr>
          <p:cNvPr id="58" name="ホームベース 57"/>
          <p:cNvSpPr/>
          <p:nvPr/>
        </p:nvSpPr>
        <p:spPr>
          <a:xfrm>
            <a:off x="410073" y="6150416"/>
            <a:ext cx="1470793" cy="396835"/>
          </a:xfrm>
          <a:prstGeom prst="homePlat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rPr>
              <a:t>申請期間</a:t>
            </a:r>
            <a:endParaRPr lang="en-US" altLang="ja-JP" sz="1400" b="1" dirty="0">
              <a:ln w="0"/>
              <a:solidFill>
                <a:schemeClr val="bg1"/>
              </a:solidFill>
              <a:effectLst>
                <a:outerShdw blurRad="38100" dist="19050" dir="2700000" algn="tl" rotWithShape="0">
                  <a:schemeClr val="dk1">
                    <a:alpha val="40000"/>
                  </a:schemeClr>
                </a:outerShdw>
              </a:effectLst>
              <a:latin typeface="游ゴシック" panose="020B0400000000000000" pitchFamily="50" charset="-128"/>
              <a:ea typeface="游ゴシック" panose="020B0400000000000000" pitchFamily="50" charset="-128"/>
            </a:endParaRPr>
          </a:p>
        </p:txBody>
      </p:sp>
      <p:sp>
        <p:nvSpPr>
          <p:cNvPr id="13" name="正方形/長方形 12"/>
          <p:cNvSpPr/>
          <p:nvPr/>
        </p:nvSpPr>
        <p:spPr>
          <a:xfrm>
            <a:off x="1880869" y="4604729"/>
            <a:ext cx="5351600" cy="438582"/>
          </a:xfrm>
          <a:prstGeom prst="rect">
            <a:avLst/>
          </a:prstGeom>
        </p:spPr>
        <p:txBody>
          <a:bodyPr wrap="square">
            <a:spAutoFit/>
          </a:bodyPr>
          <a:lstStyle/>
          <a:p>
            <a:pPr hangingPunct="0">
              <a:spcAft>
                <a:spcPts val="0"/>
              </a:spcAft>
              <a:tabLst>
                <a:tab pos="95250" algn="l"/>
              </a:tabLst>
            </a:pPr>
            <a:r>
              <a:rPr lang="ja-JP" altLang="en-US" sz="120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rPr>
              <a:t>県内に事業所（店舗・工場・事務所等）のある</a:t>
            </a:r>
            <a:r>
              <a:rPr lang="ja-JP" altLang="ja-JP" sz="120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rPr>
              <a:t>中小企業</a:t>
            </a:r>
            <a:r>
              <a:rPr lang="ja-JP" altLang="en-US" sz="120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rPr>
              <a:t>者</a:t>
            </a:r>
            <a:r>
              <a:rPr lang="en-US" altLang="ja-JP" sz="90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rPr>
              <a:t>※</a:t>
            </a:r>
            <a:endParaRPr lang="en-US" altLang="ja-JP" sz="120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endParaRPr>
          </a:p>
          <a:p>
            <a:pPr hangingPunct="0">
              <a:spcAft>
                <a:spcPts val="0"/>
              </a:spcAft>
              <a:tabLst>
                <a:tab pos="95250" algn="l"/>
              </a:tabLst>
            </a:pPr>
            <a:r>
              <a:rPr lang="en-US" altLang="ja-JP" sz="70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rPr>
              <a:t> </a:t>
            </a:r>
            <a:r>
              <a:rPr lang="en-US" altLang="ja-JP" sz="105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rPr>
              <a:t>※</a:t>
            </a:r>
            <a:r>
              <a:rPr lang="ja-JP" altLang="en-US" sz="105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rPr>
              <a:t>中小企業基本法第 </a:t>
            </a:r>
            <a:r>
              <a:rPr lang="en-US" altLang="ja-JP" sz="105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rPr>
              <a:t>2 </a:t>
            </a:r>
            <a:r>
              <a:rPr lang="ja-JP" altLang="en-US" sz="105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rPr>
              <a:t>条第 </a:t>
            </a:r>
            <a:r>
              <a:rPr lang="en-US" altLang="ja-JP" sz="105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rPr>
              <a:t>1 </a:t>
            </a:r>
            <a:r>
              <a:rPr lang="ja-JP" altLang="en-US" sz="105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rPr>
              <a:t>項における会社及び個人を指します</a:t>
            </a:r>
            <a:r>
              <a:rPr lang="ja-JP" altLang="en-US" sz="80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rPr>
              <a:t>。</a:t>
            </a:r>
            <a:r>
              <a:rPr lang="ja-JP" altLang="en-US" sz="100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rPr>
              <a:t>　　</a:t>
            </a:r>
            <a:endParaRPr lang="ja-JP" altLang="ja-JP" sz="1000" dirty="0">
              <a:solidFill>
                <a:srgbClr val="000000"/>
              </a:solidFill>
              <a:latin typeface="ＭＳ Ｐゴシック" panose="020B0600070205080204" pitchFamily="50" charset="-128"/>
              <a:ea typeface="ＭＳ Ｐゴシック" panose="020B0600070205080204" pitchFamily="50" charset="-128"/>
              <a:cs typeface="ＭＳ 明朝" panose="02020609040205080304" pitchFamily="17" charset="-128"/>
            </a:endParaRPr>
          </a:p>
        </p:txBody>
      </p:sp>
      <p:sp>
        <p:nvSpPr>
          <p:cNvPr id="14" name="正方形/長方形 13"/>
          <p:cNvSpPr/>
          <p:nvPr/>
        </p:nvSpPr>
        <p:spPr>
          <a:xfrm>
            <a:off x="1881295" y="5064336"/>
            <a:ext cx="5433478" cy="646331"/>
          </a:xfrm>
          <a:prstGeom prst="rect">
            <a:avLst/>
          </a:prstGeom>
        </p:spPr>
        <p:txBody>
          <a:bodyPr wrap="square">
            <a:spAutoFit/>
          </a:bodyPr>
          <a:lstStyle/>
          <a:p>
            <a:pPr algn="just" hangingPunct="0">
              <a:spcAft>
                <a:spcPts val="0"/>
              </a:spcAft>
              <a:tabLst>
                <a:tab pos="95250" algn="l"/>
              </a:tabLst>
            </a:pPr>
            <a:r>
              <a:rPr lang="ja-JP" altLang="ja-JP" sz="1200" dirty="0">
                <a:solidFill>
                  <a:srgbClr val="000000"/>
                </a:solidFill>
                <a:latin typeface="+mn-ea"/>
                <a:cs typeface="ＭＳ 明朝" panose="02020609040205080304" pitchFamily="17" charset="-128"/>
              </a:rPr>
              <a:t>施設</a:t>
            </a:r>
            <a:r>
              <a:rPr lang="ja-JP" altLang="en-US" sz="1200" dirty="0">
                <a:solidFill>
                  <a:srgbClr val="000000"/>
                </a:solidFill>
                <a:latin typeface="+mn-ea"/>
                <a:cs typeface="ＭＳ 明朝" panose="02020609040205080304" pitchFamily="17" charset="-128"/>
              </a:rPr>
              <a:t>の修繕・</a:t>
            </a:r>
            <a:r>
              <a:rPr lang="ja-JP" altLang="en-US" sz="1200" dirty="0">
                <a:latin typeface="+mn-ea"/>
                <a:cs typeface="ＭＳ 明朝" panose="02020609040205080304" pitchFamily="17" charset="-128"/>
              </a:rPr>
              <a:t>建替</a:t>
            </a:r>
            <a:r>
              <a:rPr lang="ja-JP" altLang="ja-JP" sz="1200" dirty="0">
                <a:latin typeface="+mn-ea"/>
                <a:cs typeface="ＭＳ 明朝" panose="02020609040205080304" pitchFamily="17" charset="-128"/>
              </a:rPr>
              <a:t>費</a:t>
            </a:r>
            <a:r>
              <a:rPr lang="ja-JP" altLang="ja-JP" sz="1200" dirty="0">
                <a:solidFill>
                  <a:srgbClr val="000000"/>
                </a:solidFill>
                <a:latin typeface="+mn-ea"/>
                <a:cs typeface="ＭＳ 明朝" panose="02020609040205080304" pitchFamily="17" charset="-128"/>
              </a:rPr>
              <a:t>、機械装置</a:t>
            </a:r>
            <a:r>
              <a:rPr lang="ja-JP" altLang="en-US" sz="1200" dirty="0">
                <a:solidFill>
                  <a:srgbClr val="000000"/>
                </a:solidFill>
                <a:latin typeface="+mn-ea"/>
                <a:cs typeface="ＭＳ 明朝" panose="02020609040205080304" pitchFamily="17" charset="-128"/>
              </a:rPr>
              <a:t>の修繕・購入</a:t>
            </a:r>
            <a:r>
              <a:rPr lang="ja-JP" altLang="ja-JP" sz="1200" dirty="0">
                <a:solidFill>
                  <a:srgbClr val="000000"/>
                </a:solidFill>
                <a:latin typeface="+mn-ea"/>
                <a:cs typeface="ＭＳ 明朝" panose="02020609040205080304" pitchFamily="17" charset="-128"/>
              </a:rPr>
              <a:t>費、</a:t>
            </a:r>
            <a:endParaRPr lang="en-US" altLang="ja-JP" sz="1200" dirty="0">
              <a:solidFill>
                <a:srgbClr val="000000"/>
              </a:solidFill>
              <a:latin typeface="+mn-ea"/>
              <a:cs typeface="ＭＳ 明朝" panose="02020609040205080304" pitchFamily="17" charset="-128"/>
            </a:endParaRPr>
          </a:p>
          <a:p>
            <a:pPr algn="just" hangingPunct="0">
              <a:spcAft>
                <a:spcPts val="0"/>
              </a:spcAft>
              <a:tabLst>
                <a:tab pos="95250" algn="l"/>
              </a:tabLst>
            </a:pPr>
            <a:r>
              <a:rPr lang="ja-JP" altLang="en-US" sz="1200" dirty="0">
                <a:solidFill>
                  <a:srgbClr val="000000"/>
                </a:solidFill>
                <a:latin typeface="+mn-ea"/>
                <a:cs typeface="ＭＳ 明朝" panose="02020609040205080304" pitchFamily="17" charset="-128"/>
              </a:rPr>
              <a:t>（機械等の入替えに伴う）</a:t>
            </a:r>
            <a:r>
              <a:rPr lang="ja-JP" altLang="ja-JP" sz="1200" dirty="0">
                <a:solidFill>
                  <a:srgbClr val="000000"/>
                </a:solidFill>
                <a:latin typeface="+mn-ea"/>
                <a:cs typeface="ＭＳ 明朝" panose="02020609040205080304" pitchFamily="17" charset="-128"/>
              </a:rPr>
              <a:t>設備</a:t>
            </a:r>
            <a:r>
              <a:rPr lang="ja-JP" altLang="en-US" sz="1200" dirty="0">
                <a:solidFill>
                  <a:srgbClr val="000000"/>
                </a:solidFill>
                <a:latin typeface="+mn-ea"/>
                <a:cs typeface="ＭＳ 明朝" panose="02020609040205080304" pitchFamily="17" charset="-128"/>
              </a:rPr>
              <a:t>処分</a:t>
            </a:r>
            <a:r>
              <a:rPr lang="ja-JP" altLang="ja-JP" sz="1200" dirty="0">
                <a:solidFill>
                  <a:srgbClr val="000000"/>
                </a:solidFill>
                <a:latin typeface="+mn-ea"/>
                <a:cs typeface="ＭＳ 明朝" panose="02020609040205080304" pitchFamily="17" charset="-128"/>
              </a:rPr>
              <a:t>費</a:t>
            </a:r>
            <a:r>
              <a:rPr lang="en-US" altLang="ja-JP" sz="1200" dirty="0">
                <a:solidFill>
                  <a:srgbClr val="000000"/>
                </a:solidFill>
                <a:latin typeface="+mn-ea"/>
                <a:cs typeface="ＭＳ 明朝" panose="02020609040205080304" pitchFamily="17" charset="-128"/>
              </a:rPr>
              <a:t>  </a:t>
            </a:r>
            <a:r>
              <a:rPr lang="ja-JP" altLang="en-US" sz="1200" dirty="0">
                <a:solidFill>
                  <a:srgbClr val="000000"/>
                </a:solidFill>
                <a:latin typeface="+mn-ea"/>
                <a:cs typeface="ＭＳ 明朝" panose="02020609040205080304" pitchFamily="17" charset="-128"/>
              </a:rPr>
              <a:t>等　</a:t>
            </a:r>
            <a:endParaRPr lang="en-US" altLang="ja-JP" sz="1200" dirty="0">
              <a:solidFill>
                <a:srgbClr val="000000"/>
              </a:solidFill>
              <a:latin typeface="+mn-ea"/>
              <a:cs typeface="ＭＳ 明朝" panose="02020609040205080304" pitchFamily="17" charset="-128"/>
            </a:endParaRPr>
          </a:p>
          <a:p>
            <a:pPr algn="just" hangingPunct="0">
              <a:spcAft>
                <a:spcPts val="0"/>
              </a:spcAft>
              <a:tabLst>
                <a:tab pos="95250" algn="l"/>
              </a:tabLst>
            </a:pPr>
            <a:r>
              <a:rPr lang="en-US" altLang="ja-JP" sz="105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r>
              <a:rPr lang="ja-JP" altLang="en-US" sz="105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保険金が支給済み又は支給見込みの経費は除きます</a:t>
            </a:r>
            <a:r>
              <a:rPr lang="ja-JP" altLang="en-US" sz="1200" dirty="0">
                <a:solidFill>
                  <a:srgbClr val="000000"/>
                </a:solidFill>
                <a:latin typeface="游ゴシック" panose="020B0400000000000000" pitchFamily="50" charset="-128"/>
                <a:ea typeface="游ゴシック" panose="020B0400000000000000" pitchFamily="50" charset="-128"/>
                <a:cs typeface="ＭＳ 明朝" panose="02020609040205080304" pitchFamily="17" charset="-128"/>
              </a:rPr>
              <a:t>。</a:t>
            </a:r>
            <a:endParaRPr lang="en-US" altLang="ja-JP" sz="1200" dirty="0">
              <a:solidFill>
                <a:srgbClr val="000000"/>
              </a:solidFill>
              <a:latin typeface="游ゴシック" panose="020B0400000000000000" pitchFamily="50" charset="-128"/>
              <a:ea typeface="游ゴシック" panose="020B0400000000000000" pitchFamily="50" charset="-128"/>
              <a:cs typeface="ＭＳ 明朝" panose="02020609040205080304" pitchFamily="17" charset="-128"/>
            </a:endParaRPr>
          </a:p>
        </p:txBody>
      </p:sp>
      <p:sp>
        <p:nvSpPr>
          <p:cNvPr id="15" name="正方形/長方形 14"/>
          <p:cNvSpPr/>
          <p:nvPr/>
        </p:nvSpPr>
        <p:spPr>
          <a:xfrm>
            <a:off x="1880868" y="5680067"/>
            <a:ext cx="5040560" cy="446276"/>
          </a:xfrm>
          <a:prstGeom prst="rect">
            <a:avLst/>
          </a:prstGeom>
        </p:spPr>
        <p:txBody>
          <a:bodyPr wrap="square">
            <a:spAutoFit/>
          </a:bodyPr>
          <a:lstStyle/>
          <a:p>
            <a:pPr algn="just" hangingPunct="0">
              <a:spcAft>
                <a:spcPts val="0"/>
              </a:spcAft>
              <a:tabLst>
                <a:tab pos="95250" algn="l"/>
              </a:tabLst>
            </a:pPr>
            <a:r>
              <a:rPr lang="ja-JP" altLang="ja-JP" sz="120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被災した日から</a:t>
            </a:r>
            <a:r>
              <a:rPr lang="ja-JP" altLang="en-US" sz="120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令和２</a:t>
            </a:r>
            <a:r>
              <a:rPr lang="ja-JP" altLang="ja-JP" sz="120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年</a:t>
            </a:r>
            <a:r>
              <a:rPr lang="ja-JP" altLang="en-US" sz="120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１０</a:t>
            </a:r>
            <a:r>
              <a:rPr lang="ja-JP" altLang="ja-JP" sz="120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月</a:t>
            </a:r>
            <a:r>
              <a:rPr lang="ja-JP" altLang="en-US" sz="1200" dirty="0">
                <a:latin typeface="ＭＳ ゴシック" panose="020B0609070205080204" pitchFamily="49" charset="-128"/>
                <a:ea typeface="ＭＳ ゴシック" panose="020B0609070205080204" pitchFamily="49" charset="-128"/>
                <a:cs typeface="ＭＳ 明朝" panose="02020609040205080304" pitchFamily="17" charset="-128"/>
              </a:rPr>
              <a:t>３１</a:t>
            </a:r>
            <a:r>
              <a:rPr lang="ja-JP" altLang="ja-JP" sz="120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日（</a:t>
            </a:r>
            <a:r>
              <a:rPr lang="ja-JP" altLang="en-US" sz="1200" dirty="0">
                <a:latin typeface="ＭＳ ゴシック" panose="020B0609070205080204" pitchFamily="49" charset="-128"/>
                <a:ea typeface="ＭＳ ゴシック" panose="020B0609070205080204" pitchFamily="49" charset="-128"/>
                <a:cs typeface="ＭＳ 明朝" panose="02020609040205080304" pitchFamily="17" charset="-128"/>
              </a:rPr>
              <a:t>土</a:t>
            </a:r>
            <a:r>
              <a:rPr lang="ja-JP" altLang="ja-JP" sz="120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）まで</a:t>
            </a:r>
            <a:endParaRPr lang="en-US" altLang="ja-JP" sz="120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algn="just" hangingPunct="0">
              <a:spcAft>
                <a:spcPts val="0"/>
              </a:spcAft>
              <a:tabLst>
                <a:tab pos="95250" algn="l"/>
              </a:tabLst>
            </a:pPr>
            <a:r>
              <a:rPr lang="en-US" altLang="ja-JP" sz="105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r>
              <a:rPr lang="ja-JP" altLang="en-US" sz="105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既に支払済みの経費も補助対象となります。</a:t>
            </a:r>
            <a:endParaRPr lang="ja-JP" altLang="ja-JP" sz="105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p:txBody>
      </p:sp>
      <p:sp>
        <p:nvSpPr>
          <p:cNvPr id="18" name="正方形/長方形 17"/>
          <p:cNvSpPr/>
          <p:nvPr/>
        </p:nvSpPr>
        <p:spPr>
          <a:xfrm>
            <a:off x="1861375" y="5994319"/>
            <a:ext cx="5416573" cy="584775"/>
          </a:xfrm>
          <a:prstGeom prst="rect">
            <a:avLst/>
          </a:prstGeom>
        </p:spPr>
        <p:txBody>
          <a:bodyPr wrap="square">
            <a:spAutoFit/>
          </a:bodyPr>
          <a:lstStyle/>
          <a:p>
            <a:pPr hangingPunct="0">
              <a:spcAft>
                <a:spcPts val="0"/>
              </a:spcAft>
              <a:tabLst>
                <a:tab pos="95250" algn="l"/>
              </a:tabLst>
            </a:pPr>
            <a:r>
              <a:rPr lang="ja-JP" altLang="en-US" sz="1400" b="1" dirty="0">
                <a:solidFill>
                  <a:srgbClr val="000000"/>
                </a:solidFill>
                <a:latin typeface="游ゴシック" panose="020B0400000000000000" pitchFamily="50" charset="-128"/>
                <a:ea typeface="游ゴシック" panose="020B0400000000000000" pitchFamily="50" charset="-128"/>
                <a:cs typeface="ＭＳ 明朝" panose="02020609040205080304" pitchFamily="17" charset="-128"/>
              </a:rPr>
              <a:t>令和２年</a:t>
            </a:r>
            <a:r>
              <a:rPr lang="ja-JP" altLang="en-US" sz="3200" b="1" dirty="0">
                <a:solidFill>
                  <a:srgbClr val="FF0000"/>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cs typeface="ＭＳ 明朝" panose="02020609040205080304" pitchFamily="17" charset="-128"/>
              </a:rPr>
              <a:t>２</a:t>
            </a:r>
            <a:r>
              <a:rPr lang="ja-JP" altLang="en-US" sz="1400" b="1" dirty="0">
                <a:solidFill>
                  <a:srgbClr val="000000"/>
                </a:solidFill>
                <a:latin typeface="游ゴシック" panose="020B0400000000000000" pitchFamily="50" charset="-128"/>
                <a:ea typeface="游ゴシック" panose="020B0400000000000000" pitchFamily="50" charset="-128"/>
                <a:cs typeface="ＭＳ 明朝" panose="02020609040205080304" pitchFamily="17" charset="-128"/>
              </a:rPr>
              <a:t>月</a:t>
            </a:r>
            <a:r>
              <a:rPr lang="ja-JP" altLang="en-US" sz="3200" b="1" dirty="0">
                <a:solidFill>
                  <a:srgbClr val="FF0000"/>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cs typeface="ＭＳ 明朝" panose="02020609040205080304" pitchFamily="17" charset="-128"/>
              </a:rPr>
              <a:t>３</a:t>
            </a:r>
            <a:r>
              <a:rPr lang="ja-JP" altLang="en-US" sz="1400" b="1" dirty="0">
                <a:solidFill>
                  <a:srgbClr val="000000"/>
                </a:solidFill>
                <a:latin typeface="游ゴシック" panose="020B0400000000000000" pitchFamily="50" charset="-128"/>
                <a:ea typeface="游ゴシック" panose="020B0400000000000000" pitchFamily="50" charset="-128"/>
                <a:cs typeface="ＭＳ 明朝" panose="02020609040205080304" pitchFamily="17" charset="-128"/>
              </a:rPr>
              <a:t>日（月）～</a:t>
            </a:r>
            <a:r>
              <a:rPr lang="ja-JP" altLang="en-US" sz="3200" b="1" dirty="0">
                <a:solidFill>
                  <a:srgbClr val="FF0000"/>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cs typeface="ＭＳ 明朝" panose="02020609040205080304" pitchFamily="17" charset="-128"/>
              </a:rPr>
              <a:t>４</a:t>
            </a:r>
            <a:r>
              <a:rPr lang="ja-JP" altLang="ja-JP" sz="1400" b="1" dirty="0">
                <a:solidFill>
                  <a:srgbClr val="000000"/>
                </a:solidFill>
                <a:latin typeface="游ゴシック" panose="020B0400000000000000" pitchFamily="50" charset="-128"/>
                <a:ea typeface="游ゴシック" panose="020B0400000000000000" pitchFamily="50" charset="-128"/>
                <a:cs typeface="ＭＳ 明朝" panose="02020609040205080304" pitchFamily="17" charset="-128"/>
              </a:rPr>
              <a:t>月</a:t>
            </a:r>
            <a:r>
              <a:rPr lang="ja-JP" altLang="en-US" sz="3200" b="1" dirty="0">
                <a:solidFill>
                  <a:srgbClr val="FF0000"/>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cs typeface="ＭＳ 明朝" panose="02020609040205080304" pitchFamily="17" charset="-128"/>
              </a:rPr>
              <a:t>３０</a:t>
            </a:r>
            <a:r>
              <a:rPr lang="ja-JP" altLang="ja-JP" sz="1400" b="1" dirty="0">
                <a:solidFill>
                  <a:srgbClr val="000000"/>
                </a:solidFill>
                <a:latin typeface="游ゴシック" panose="020B0400000000000000" pitchFamily="50" charset="-128"/>
                <a:ea typeface="游ゴシック" panose="020B0400000000000000" pitchFamily="50" charset="-128"/>
                <a:cs typeface="ＭＳ 明朝" panose="02020609040205080304" pitchFamily="17" charset="-128"/>
              </a:rPr>
              <a:t>日（</a:t>
            </a:r>
            <a:r>
              <a:rPr lang="ja-JP" altLang="en-US" sz="1400" b="1" dirty="0">
                <a:solidFill>
                  <a:srgbClr val="000000"/>
                </a:solidFill>
                <a:latin typeface="游ゴシック" panose="020B0400000000000000" pitchFamily="50" charset="-128"/>
                <a:ea typeface="游ゴシック" panose="020B0400000000000000" pitchFamily="50" charset="-128"/>
                <a:cs typeface="ＭＳ 明朝" panose="02020609040205080304" pitchFamily="17" charset="-128"/>
              </a:rPr>
              <a:t>木</a:t>
            </a:r>
            <a:r>
              <a:rPr lang="ja-JP" altLang="ja-JP" sz="1400" b="1" dirty="0">
                <a:solidFill>
                  <a:srgbClr val="000000"/>
                </a:solidFill>
                <a:latin typeface="游ゴシック" panose="020B0400000000000000" pitchFamily="50" charset="-128"/>
                <a:ea typeface="游ゴシック" panose="020B0400000000000000" pitchFamily="50" charset="-128"/>
                <a:cs typeface="ＭＳ 明朝" panose="02020609040205080304" pitchFamily="17" charset="-128"/>
              </a:rPr>
              <a:t>）</a:t>
            </a:r>
            <a:endParaRPr lang="en-US" altLang="ja-JP" sz="1000" dirty="0">
              <a:solidFill>
                <a:srgbClr val="000000"/>
              </a:solidFill>
              <a:latin typeface="游ゴシック" panose="020B0400000000000000" pitchFamily="50" charset="-128"/>
              <a:ea typeface="游ゴシック" panose="020B0400000000000000" pitchFamily="50" charset="-128"/>
              <a:cs typeface="ＭＳ 明朝" panose="02020609040205080304" pitchFamily="17" charset="-128"/>
            </a:endParaRPr>
          </a:p>
        </p:txBody>
      </p:sp>
      <p:sp>
        <p:nvSpPr>
          <p:cNvPr id="22" name="正方形/長方形 21"/>
          <p:cNvSpPr/>
          <p:nvPr/>
        </p:nvSpPr>
        <p:spPr>
          <a:xfrm>
            <a:off x="377075" y="2371173"/>
            <a:ext cx="6835750" cy="1708160"/>
          </a:xfrm>
          <a:prstGeom prst="rect">
            <a:avLst/>
          </a:prstGeom>
        </p:spPr>
        <p:txBody>
          <a:bodyPr wrap="square">
            <a:spAutoFit/>
          </a:bodyPr>
          <a:lstStyle/>
          <a:p>
            <a:pPr>
              <a:spcBef>
                <a:spcPct val="0"/>
              </a:spcBef>
            </a:pPr>
            <a:r>
              <a:rPr lang="ja-JP" altLang="en-US" sz="1400" b="1" dirty="0">
                <a:latin typeface="HG丸ｺﾞｼｯｸM-PRO" panose="020F0600000000000000" pitchFamily="50" charset="-128"/>
                <a:ea typeface="HG丸ｺﾞｼｯｸM-PRO" panose="020F0600000000000000" pitchFamily="50" charset="-128"/>
              </a:rPr>
              <a:t>≪開催日程等≫</a:t>
            </a:r>
            <a:endParaRPr lang="en-US" altLang="ja-JP" sz="1400" b="1" dirty="0">
              <a:latin typeface="HG丸ｺﾞｼｯｸM-PRO" panose="020F0600000000000000" pitchFamily="50" charset="-128"/>
              <a:ea typeface="HG丸ｺﾞｼｯｸM-PRO" panose="020F0600000000000000" pitchFamily="50" charset="-128"/>
            </a:endParaRPr>
          </a:p>
          <a:p>
            <a:pPr>
              <a:spcBef>
                <a:spcPct val="0"/>
              </a:spcBef>
            </a:pPr>
            <a:r>
              <a:rPr lang="ja-JP" altLang="en-US" sz="1400" b="1"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開催日時：</a:t>
            </a:r>
            <a:r>
              <a:rPr lang="ja-JP" altLang="en-US" sz="1400" b="1" dirty="0">
                <a:latin typeface="HG丸ｺﾞｼｯｸM-PRO" panose="020F0600000000000000" pitchFamily="50" charset="-128"/>
                <a:ea typeface="HG丸ｺﾞｼｯｸM-PRO" panose="020F0600000000000000" pitchFamily="50" charset="-128"/>
              </a:rPr>
              <a:t>令和２年３月６日（金）　１４：００開始</a:t>
            </a:r>
            <a:endParaRPr lang="en-US" altLang="ja-JP" sz="1400" b="1" dirty="0">
              <a:latin typeface="HG丸ｺﾞｼｯｸM-PRO" panose="020F0600000000000000" pitchFamily="50" charset="-128"/>
              <a:ea typeface="HG丸ｺﾞｼｯｸM-PRO" panose="020F0600000000000000" pitchFamily="50" charset="-128"/>
            </a:endParaRPr>
          </a:p>
          <a:p>
            <a:pPr>
              <a:spcBef>
                <a:spcPct val="0"/>
              </a:spcBef>
            </a:pPr>
            <a:r>
              <a:rPr lang="ja-JP" altLang="en-US" sz="1400" dirty="0">
                <a:latin typeface="HG丸ｺﾞｼｯｸM-PRO" panose="020F0600000000000000" pitchFamily="50" charset="-128"/>
                <a:ea typeface="HG丸ｺﾞｼｯｸM-PRO" panose="020F0600000000000000" pitchFamily="50" charset="-128"/>
              </a:rPr>
              <a:t>　説明会場：木更津商工会議所３階研修室（木更津市潮浜</a:t>
            </a:r>
            <a:r>
              <a:rPr lang="en-US" altLang="ja-JP" sz="1400" dirty="0">
                <a:latin typeface="HG丸ｺﾞｼｯｸM-PRO" panose="020F0600000000000000" pitchFamily="50" charset="-128"/>
                <a:ea typeface="HG丸ｺﾞｼｯｸM-PRO" panose="020F0600000000000000" pitchFamily="50" charset="-128"/>
              </a:rPr>
              <a:t>1-17-59</a:t>
            </a:r>
            <a:r>
              <a:rPr lang="ja-JP" altLang="en-US" sz="1400" dirty="0">
                <a:latin typeface="HG丸ｺﾞｼｯｸM-PRO" panose="020F0600000000000000" pitchFamily="50" charset="-128"/>
                <a:ea typeface="HG丸ｺﾞｼｯｸM-PRO" panose="020F0600000000000000" pitchFamily="50" charset="-128"/>
              </a:rPr>
              <a:t>）</a:t>
            </a:r>
            <a:endParaRPr lang="en-US" altLang="ja-JP" sz="1400" b="1" dirty="0">
              <a:latin typeface="HG丸ｺﾞｼｯｸM-PRO" panose="020F0600000000000000" pitchFamily="50" charset="-128"/>
              <a:ea typeface="HG丸ｺﾞｼｯｸM-PRO" panose="020F0600000000000000" pitchFamily="50" charset="-128"/>
            </a:endParaRPr>
          </a:p>
          <a:p>
            <a:pPr>
              <a:lnSpc>
                <a:spcPct val="150000"/>
              </a:lnSpc>
              <a:spcBef>
                <a:spcPct val="0"/>
              </a:spcBef>
            </a:pPr>
            <a:r>
              <a:rPr lang="ja-JP" altLang="en-US" sz="1400" b="1" dirty="0">
                <a:latin typeface="HG丸ｺﾞｼｯｸM-PRO" panose="020F0600000000000000" pitchFamily="50" charset="-128"/>
                <a:ea typeface="HG丸ｺﾞｼｯｸM-PRO" panose="020F0600000000000000" pitchFamily="50" charset="-128"/>
              </a:rPr>
              <a:t>≪プログラム≫</a:t>
            </a:r>
            <a:endParaRPr lang="en-US" altLang="ja-JP" sz="1400" b="1" dirty="0">
              <a:latin typeface="HG丸ｺﾞｼｯｸM-PRO" panose="020F0600000000000000" pitchFamily="50" charset="-128"/>
              <a:ea typeface="HG丸ｺﾞｼｯｸM-PRO" panose="020F0600000000000000" pitchFamily="50" charset="-128"/>
            </a:endParaRPr>
          </a:p>
          <a:p>
            <a:pPr>
              <a:spcBef>
                <a:spcPct val="0"/>
              </a:spcBef>
            </a:pPr>
            <a:r>
              <a:rPr lang="ja-JP" altLang="en-US" sz="1400" dirty="0">
                <a:latin typeface="HG丸ｺﾞｼｯｸM-PRO" panose="020F0600000000000000" pitchFamily="50" charset="-128"/>
                <a:ea typeface="HG丸ｺﾞｼｯｸM-PRO" panose="020F0600000000000000" pitchFamily="50" charset="-128"/>
              </a:rPr>
              <a:t>　１．補助金の概要説明（千葉県経済政策課）（約４０分）</a:t>
            </a:r>
            <a:endParaRPr lang="en-US" altLang="ja-JP" sz="1400" dirty="0">
              <a:latin typeface="HG丸ｺﾞｼｯｸM-PRO" panose="020F0600000000000000" pitchFamily="50" charset="-128"/>
              <a:ea typeface="HG丸ｺﾞｼｯｸM-PRO" panose="020F0600000000000000" pitchFamily="50" charset="-128"/>
            </a:endParaRPr>
          </a:p>
          <a:p>
            <a:pPr>
              <a:spcBef>
                <a:spcPct val="0"/>
              </a:spcBef>
            </a:pPr>
            <a:r>
              <a:rPr lang="ja-JP" altLang="en-US" sz="1400" dirty="0">
                <a:latin typeface="HG丸ｺﾞｼｯｸM-PRO" panose="020F0600000000000000" pitchFamily="50" charset="-128"/>
                <a:ea typeface="HG丸ｺﾞｼｯｸM-PRO" panose="020F0600000000000000" pitchFamily="50" charset="-128"/>
              </a:rPr>
              <a:t>　２．質疑応答</a:t>
            </a:r>
            <a:endParaRPr lang="en-US" altLang="ja-JP" sz="1400" dirty="0">
              <a:latin typeface="HG丸ｺﾞｼｯｸM-PRO" panose="020F0600000000000000" pitchFamily="50" charset="-128"/>
              <a:ea typeface="HG丸ｺﾞｼｯｸM-PRO" panose="020F0600000000000000" pitchFamily="50" charset="-128"/>
            </a:endParaRPr>
          </a:p>
          <a:p>
            <a:pPr>
              <a:spcBef>
                <a:spcPct val="0"/>
              </a:spcBef>
            </a:pPr>
            <a:r>
              <a:rPr lang="ja-JP" altLang="en-US" sz="1400" dirty="0">
                <a:latin typeface="HG丸ｺﾞｼｯｸM-PRO" panose="020F0600000000000000" pitchFamily="50" charset="-128"/>
                <a:ea typeface="HG丸ｺﾞｼｯｸM-PRO" panose="020F0600000000000000" pitchFamily="50" charset="-128"/>
              </a:rPr>
              <a:t>　３．個別相談　</a:t>
            </a:r>
            <a:endParaRPr lang="en-US" altLang="ja-JP" sz="700" dirty="0">
              <a:latin typeface="HG丸ｺﾞｼｯｸM-PRO" panose="020F0600000000000000" pitchFamily="50" charset="-128"/>
              <a:ea typeface="HG丸ｺﾞｼｯｸM-PRO" panose="020F0600000000000000" pitchFamily="50" charset="-128"/>
            </a:endParaRPr>
          </a:p>
        </p:txBody>
      </p:sp>
      <p:sp>
        <p:nvSpPr>
          <p:cNvPr id="25" name="テキスト ボックス 24"/>
          <p:cNvSpPr txBox="1"/>
          <p:nvPr/>
        </p:nvSpPr>
        <p:spPr>
          <a:xfrm>
            <a:off x="1760277" y="6752976"/>
            <a:ext cx="5883342" cy="307777"/>
          </a:xfrm>
          <a:prstGeom prst="rect">
            <a:avLst/>
          </a:prstGeom>
          <a:noFill/>
        </p:spPr>
        <p:txBody>
          <a:bodyPr wrap="none" rtlCol="0">
            <a:spAutoFit/>
          </a:bodyPr>
          <a:lstStyle/>
          <a:p>
            <a:r>
              <a:rPr kumimoji="1" lang="ja-JP" altLang="en-US" sz="1200" b="1" dirty="0">
                <a:latin typeface="游ゴシック" panose="020B0400000000000000" pitchFamily="50" charset="-128"/>
                <a:ea typeface="游ゴシック" panose="020B0400000000000000" pitchFamily="50" charset="-128"/>
              </a:rPr>
              <a:t>本説明会については、</a:t>
            </a:r>
            <a:r>
              <a:rPr lang="ja-JP" altLang="en-US" sz="1200" b="1" dirty="0">
                <a:latin typeface="游ゴシック" panose="020B0400000000000000" pitchFamily="50" charset="-128"/>
                <a:ea typeface="游ゴシック" panose="020B0400000000000000" pitchFamily="50" charset="-128"/>
              </a:rPr>
              <a:t>木更津</a:t>
            </a:r>
            <a:r>
              <a:rPr kumimoji="1" lang="ja-JP" altLang="en-US" sz="1200" b="1" dirty="0">
                <a:latin typeface="游ゴシック" panose="020B0400000000000000" pitchFamily="50" charset="-128"/>
                <a:ea typeface="游ゴシック" panose="020B0400000000000000" pitchFamily="50" charset="-128"/>
              </a:rPr>
              <a:t>商工会議所（</a:t>
            </a:r>
            <a:r>
              <a:rPr kumimoji="1" lang="en-US" altLang="ja-JP" sz="1200" b="1" dirty="0">
                <a:latin typeface="游ゴシック" panose="020B0400000000000000" pitchFamily="50" charset="-128"/>
                <a:ea typeface="游ゴシック" panose="020B0400000000000000" pitchFamily="50" charset="-128"/>
              </a:rPr>
              <a:t>37-8700</a:t>
            </a:r>
            <a:r>
              <a:rPr kumimoji="1" lang="ja-JP" altLang="en-US" sz="1200" b="1" dirty="0">
                <a:latin typeface="游ゴシック" panose="020B0400000000000000" pitchFamily="50" charset="-128"/>
                <a:ea typeface="游ゴシック" panose="020B0400000000000000" pitchFamily="50" charset="-128"/>
              </a:rPr>
              <a:t>）までお問い合わせください</a:t>
            </a:r>
            <a:r>
              <a:rPr kumimoji="1" lang="ja-JP" altLang="en-US" sz="1400" b="1" dirty="0">
                <a:latin typeface="游ゴシック" panose="020B0400000000000000" pitchFamily="50" charset="-128"/>
                <a:ea typeface="游ゴシック" panose="020B0400000000000000" pitchFamily="50" charset="-128"/>
              </a:rPr>
              <a:t>。</a:t>
            </a:r>
          </a:p>
        </p:txBody>
      </p:sp>
      <p:sp>
        <p:nvSpPr>
          <p:cNvPr id="26" name="テキスト ボックス 25"/>
          <p:cNvSpPr txBox="1"/>
          <p:nvPr/>
        </p:nvSpPr>
        <p:spPr>
          <a:xfrm>
            <a:off x="14319" y="7083293"/>
            <a:ext cx="7561262" cy="307777"/>
          </a:xfrm>
          <a:prstGeom prst="rect">
            <a:avLst/>
          </a:prstGeom>
          <a:noFill/>
        </p:spPr>
        <p:txBody>
          <a:bodyPr wrap="square" rtlCol="0">
            <a:spAutoFit/>
          </a:bodyPr>
          <a:lstStyle/>
          <a:p>
            <a:r>
              <a:rPr kumimoji="1" lang="ja-JP" altLang="en-US" sz="1400" b="1" dirty="0">
                <a:latin typeface="游ゴシック" panose="020B0400000000000000" pitchFamily="50" charset="-128"/>
                <a:ea typeface="游ゴシック" panose="020B0400000000000000" pitchFamily="50" charset="-128"/>
              </a:rPr>
              <a:t>　</a:t>
            </a:r>
            <a:r>
              <a:rPr kumimoji="1" lang="ja-JP" altLang="en-US" sz="1100" b="1" dirty="0">
                <a:latin typeface="游ゴシック" panose="020B0400000000000000" pitchFamily="50" charset="-128"/>
                <a:ea typeface="游ゴシック" panose="020B0400000000000000" pitchFamily="50" charset="-128"/>
              </a:rPr>
              <a:t>  </a:t>
            </a:r>
            <a:r>
              <a:rPr kumimoji="1" lang="ja-JP" altLang="en-US" sz="1200" dirty="0">
                <a:latin typeface="游ゴシック" panose="020B0400000000000000" pitchFamily="50" charset="-128"/>
                <a:ea typeface="游ゴシック" panose="020B0400000000000000" pitchFamily="50" charset="-128"/>
              </a:rPr>
              <a:t>◎</a:t>
            </a:r>
            <a:r>
              <a:rPr lang="ja-JP" altLang="en-US" sz="1200" dirty="0">
                <a:latin typeface="游ゴシック" panose="020B0400000000000000" pitchFamily="50" charset="-128"/>
                <a:ea typeface="游ゴシック" panose="020B0400000000000000" pitchFamily="50" charset="-128"/>
              </a:rPr>
              <a:t>本</a:t>
            </a:r>
            <a:r>
              <a:rPr kumimoji="1" lang="ja-JP" altLang="en-US" sz="1200" dirty="0">
                <a:latin typeface="游ゴシック" panose="020B0400000000000000" pitchFamily="50" charset="-128"/>
                <a:ea typeface="游ゴシック" panose="020B0400000000000000" pitchFamily="50" charset="-128"/>
              </a:rPr>
              <a:t>補助金の詳細等については、千葉県ホームページをご覧ください。</a:t>
            </a:r>
          </a:p>
        </p:txBody>
      </p:sp>
      <p:sp>
        <p:nvSpPr>
          <p:cNvPr id="3" name="正方形/長方形 2"/>
          <p:cNvSpPr/>
          <p:nvPr/>
        </p:nvSpPr>
        <p:spPr>
          <a:xfrm>
            <a:off x="3519453" y="7990350"/>
            <a:ext cx="2189826" cy="201600"/>
          </a:xfrm>
          <a:prstGeom prst="rect">
            <a:avLst/>
          </a:prstGeom>
          <a:solidFill>
            <a:schemeClr val="bg1"/>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游ゴシック" panose="020B0400000000000000" pitchFamily="50" charset="-128"/>
                <a:ea typeface="游ゴシック" panose="020B0400000000000000" pitchFamily="50" charset="-128"/>
              </a:rPr>
              <a:t>千葉県中小企業復旧支援補助金</a:t>
            </a:r>
          </a:p>
        </p:txBody>
      </p:sp>
      <p:sp>
        <p:nvSpPr>
          <p:cNvPr id="4" name="角丸四角形 3"/>
          <p:cNvSpPr/>
          <p:nvPr/>
        </p:nvSpPr>
        <p:spPr>
          <a:xfrm>
            <a:off x="5759005" y="7984853"/>
            <a:ext cx="504056" cy="203517"/>
          </a:xfrm>
          <a:prstGeom prst="roundRect">
            <a:avLst/>
          </a:prstGeom>
          <a:gradFill flip="none" rotWithShape="1">
            <a:gsLst>
              <a:gs pos="0">
                <a:schemeClr val="bg1">
                  <a:lumMod val="50000"/>
                </a:schemeClr>
              </a:gs>
              <a:gs pos="100000">
                <a:schemeClr val="bg1"/>
              </a:gs>
              <a:gs pos="100000">
                <a:schemeClr val="bg1"/>
              </a:gs>
              <a:gs pos="100000">
                <a:schemeClr val="bg1"/>
              </a:gs>
            </a:gsLst>
            <a:lin ang="13500000" scaled="1"/>
            <a:tileRect/>
          </a:gra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t>検索</a:t>
            </a:r>
            <a:endParaRPr kumimoji="1" lang="ja-JP" altLang="en-US" sz="1100" dirty="0"/>
          </a:p>
        </p:txBody>
      </p:sp>
      <p:sp>
        <p:nvSpPr>
          <p:cNvPr id="41" name="テキスト ボックス 12"/>
          <p:cNvSpPr txBox="1"/>
          <p:nvPr/>
        </p:nvSpPr>
        <p:spPr>
          <a:xfrm rot="19822074">
            <a:off x="6171561" y="7932204"/>
            <a:ext cx="375573" cy="44346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800" kern="100" dirty="0">
                <a:effectLst/>
                <a:latin typeface="Segoe UI Symbol" panose="020B0502040204020203" pitchFamily="34" charset="0"/>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28291" y="7356510"/>
            <a:ext cx="674502" cy="674502"/>
          </a:xfrm>
          <a:prstGeom prst="rect">
            <a:avLst/>
          </a:prstGeom>
        </p:spPr>
      </p:pic>
      <p:cxnSp>
        <p:nvCxnSpPr>
          <p:cNvPr id="45" name="直線コネクタ 44"/>
          <p:cNvCxnSpPr/>
          <p:nvPr/>
        </p:nvCxnSpPr>
        <p:spPr>
          <a:xfrm>
            <a:off x="-11613" y="8322047"/>
            <a:ext cx="7584488" cy="0"/>
          </a:xfrm>
          <a:prstGeom prst="line">
            <a:avLst/>
          </a:prstGeom>
          <a:ln w="38100">
            <a:solidFill>
              <a:schemeClr val="accent1">
                <a:lumMod val="75000"/>
              </a:schemeClr>
            </a:solidFill>
          </a:ln>
        </p:spPr>
        <p:style>
          <a:lnRef idx="1">
            <a:schemeClr val="accent2"/>
          </a:lnRef>
          <a:fillRef idx="0">
            <a:schemeClr val="accent2"/>
          </a:fillRef>
          <a:effectRef idx="0">
            <a:schemeClr val="accent2"/>
          </a:effectRef>
          <a:fontRef idx="minor">
            <a:schemeClr val="tx1"/>
          </a:fontRef>
        </p:style>
      </p:cxnSp>
      <p:graphicFrame>
        <p:nvGraphicFramePr>
          <p:cNvPr id="21" name="表 20"/>
          <p:cNvGraphicFramePr>
            <a:graphicFrameLocks noGrp="1"/>
          </p:cNvGraphicFramePr>
          <p:nvPr>
            <p:extLst>
              <p:ext uri="{D42A27DB-BD31-4B8C-83A1-F6EECF244321}">
                <p14:modId xmlns:p14="http://schemas.microsoft.com/office/powerpoint/2010/main" val="433554741"/>
              </p:ext>
            </p:extLst>
          </p:nvPr>
        </p:nvGraphicFramePr>
        <p:xfrm>
          <a:off x="279709" y="8970296"/>
          <a:ext cx="7035064" cy="1166600"/>
        </p:xfrm>
        <a:graphic>
          <a:graphicData uri="http://schemas.openxmlformats.org/drawingml/2006/table">
            <a:tbl>
              <a:tblPr firstRow="1" bandRow="1">
                <a:tableStyleId>{5940675A-B579-460E-94D1-54222C63F5DA}</a:tableStyleId>
              </a:tblPr>
              <a:tblGrid>
                <a:gridCol w="994857">
                  <a:extLst>
                    <a:ext uri="{9D8B030D-6E8A-4147-A177-3AD203B41FA5}">
                      <a16:colId xmlns:a16="http://schemas.microsoft.com/office/drawing/2014/main" val="3933668539"/>
                    </a:ext>
                  </a:extLst>
                </a:gridCol>
                <a:gridCol w="2558205">
                  <a:extLst>
                    <a:ext uri="{9D8B030D-6E8A-4147-A177-3AD203B41FA5}">
                      <a16:colId xmlns:a16="http://schemas.microsoft.com/office/drawing/2014/main" val="1879745636"/>
                    </a:ext>
                  </a:extLst>
                </a:gridCol>
                <a:gridCol w="852735">
                  <a:extLst>
                    <a:ext uri="{9D8B030D-6E8A-4147-A177-3AD203B41FA5}">
                      <a16:colId xmlns:a16="http://schemas.microsoft.com/office/drawing/2014/main" val="1691996232"/>
                    </a:ext>
                  </a:extLst>
                </a:gridCol>
                <a:gridCol w="2629267">
                  <a:extLst>
                    <a:ext uri="{9D8B030D-6E8A-4147-A177-3AD203B41FA5}">
                      <a16:colId xmlns:a16="http://schemas.microsoft.com/office/drawing/2014/main" val="3712644973"/>
                    </a:ext>
                  </a:extLst>
                </a:gridCol>
              </a:tblGrid>
              <a:tr h="574067">
                <a:tc>
                  <a:txBody>
                    <a:bodyPr/>
                    <a:lstStyle/>
                    <a:p>
                      <a:pPr algn="l"/>
                      <a:r>
                        <a:rPr kumimoji="1" lang="ja-JP" altLang="en-US" sz="1400" dirty="0">
                          <a:latin typeface="游ゴシック" panose="020B0400000000000000" pitchFamily="50" charset="-128"/>
                          <a:ea typeface="游ゴシック" panose="020B0400000000000000" pitchFamily="50" charset="-128"/>
                        </a:rPr>
                        <a:t>事業所名</a:t>
                      </a:r>
                    </a:p>
                  </a:txBody>
                  <a:tcPr anchor="ctr"/>
                </a:tc>
                <a:tc>
                  <a:txBody>
                    <a:bodyPr/>
                    <a:lstStyle/>
                    <a:p>
                      <a:endParaRPr kumimoji="1" lang="ja-JP" altLang="en-US" sz="1400" dirty="0">
                        <a:latin typeface="游ゴシック" panose="020B0400000000000000" pitchFamily="50" charset="-128"/>
                        <a:ea typeface="游ゴシック" panose="020B0400000000000000" pitchFamily="50" charset="-128"/>
                      </a:endParaRPr>
                    </a:p>
                  </a:txBody>
                  <a:tcPr anchor="ctr"/>
                </a:tc>
                <a:tc>
                  <a:txBody>
                    <a:bodyPr/>
                    <a:lstStyle/>
                    <a:p>
                      <a:r>
                        <a:rPr kumimoji="1" lang="ja-JP" altLang="en-US" sz="1400" dirty="0">
                          <a:latin typeface="游ゴシック" panose="020B0400000000000000" pitchFamily="50" charset="-128"/>
                          <a:ea typeface="游ゴシック" panose="020B0400000000000000" pitchFamily="50" charset="-128"/>
                        </a:rPr>
                        <a:t>所在地</a:t>
                      </a:r>
                    </a:p>
                  </a:txBody>
                  <a:tcPr anchor="ctr"/>
                </a:tc>
                <a:tc>
                  <a:txBody>
                    <a:bodyPr/>
                    <a:lstStyle/>
                    <a:p>
                      <a:endParaRPr kumimoji="1" lang="ja-JP" altLang="en-US" dirty="0"/>
                    </a:p>
                  </a:txBody>
                  <a:tcPr anchor="ctr"/>
                </a:tc>
                <a:extLst>
                  <a:ext uri="{0D108BD9-81ED-4DB2-BD59-A6C34878D82A}">
                    <a16:rowId xmlns:a16="http://schemas.microsoft.com/office/drawing/2014/main" val="1142769533"/>
                  </a:ext>
                </a:extLst>
              </a:tr>
              <a:tr h="592533">
                <a:tc>
                  <a:txBody>
                    <a:bodyPr/>
                    <a:lstStyle/>
                    <a:p>
                      <a:r>
                        <a:rPr kumimoji="1" lang="ja-JP" altLang="en-US" sz="1400" dirty="0">
                          <a:latin typeface="游ゴシック" panose="020B0400000000000000" pitchFamily="50" charset="-128"/>
                          <a:ea typeface="游ゴシック" panose="020B0400000000000000" pitchFamily="50" charset="-128"/>
                        </a:rPr>
                        <a:t>氏　　名</a:t>
                      </a:r>
                    </a:p>
                  </a:txBody>
                  <a:tcPr anchor="ctr"/>
                </a:tc>
                <a:tc>
                  <a:txBody>
                    <a:bodyPr/>
                    <a:lstStyle/>
                    <a:p>
                      <a:endParaRPr kumimoji="1" lang="ja-JP" altLang="en-US" sz="1400" dirty="0">
                        <a:latin typeface="游ゴシック" panose="020B0400000000000000" pitchFamily="50" charset="-128"/>
                        <a:ea typeface="游ゴシック" panose="020B0400000000000000" pitchFamily="50" charset="-128"/>
                      </a:endParaRPr>
                    </a:p>
                  </a:txBody>
                  <a:tcPr anchor="ctr"/>
                </a:tc>
                <a:tc>
                  <a:txBody>
                    <a:bodyPr/>
                    <a:lstStyle/>
                    <a:p>
                      <a:r>
                        <a:rPr kumimoji="1" lang="ja-JP" altLang="en-US" sz="1400" dirty="0">
                          <a:latin typeface="游ゴシック" panose="020B0400000000000000" pitchFamily="50" charset="-128"/>
                          <a:ea typeface="游ゴシック" panose="020B0400000000000000" pitchFamily="50" charset="-128"/>
                        </a:rPr>
                        <a:t>連絡先</a:t>
                      </a:r>
                    </a:p>
                  </a:txBody>
                  <a:tcPr anchor="ctr"/>
                </a:tc>
                <a:tc>
                  <a:txBody>
                    <a:bodyPr/>
                    <a:lstStyle/>
                    <a:p>
                      <a:endParaRPr kumimoji="1" lang="ja-JP" altLang="en-US" dirty="0"/>
                    </a:p>
                  </a:txBody>
                  <a:tcPr anchor="ctr"/>
                </a:tc>
                <a:extLst>
                  <a:ext uri="{0D108BD9-81ED-4DB2-BD59-A6C34878D82A}">
                    <a16:rowId xmlns:a16="http://schemas.microsoft.com/office/drawing/2014/main" val="3910727010"/>
                  </a:ext>
                </a:extLst>
              </a:tr>
            </a:tbl>
          </a:graphicData>
        </a:graphic>
      </p:graphicFrame>
      <p:sp>
        <p:nvSpPr>
          <p:cNvPr id="9" name="正方形/長方形 8"/>
          <p:cNvSpPr/>
          <p:nvPr/>
        </p:nvSpPr>
        <p:spPr>
          <a:xfrm>
            <a:off x="331351" y="2338933"/>
            <a:ext cx="6955274" cy="1741516"/>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38889" y="4168634"/>
            <a:ext cx="1561887" cy="369629"/>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a:solidFill>
                  <a:schemeClr val="bg1"/>
                </a:solidFill>
                <a:latin typeface="游ゴシック" panose="020B0400000000000000" pitchFamily="50" charset="-128"/>
                <a:ea typeface="游ゴシック" panose="020B0400000000000000" pitchFamily="50" charset="-128"/>
              </a:rPr>
              <a:t>補助金の概要</a:t>
            </a:r>
          </a:p>
        </p:txBody>
      </p:sp>
      <p:sp>
        <p:nvSpPr>
          <p:cNvPr id="39" name="正方形/長方形 38"/>
          <p:cNvSpPr/>
          <p:nvPr/>
        </p:nvSpPr>
        <p:spPr>
          <a:xfrm>
            <a:off x="331351" y="4156230"/>
            <a:ext cx="6972662" cy="2452076"/>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6405902" y="6222707"/>
            <a:ext cx="1031051" cy="261610"/>
          </a:xfrm>
          <a:prstGeom prst="rect">
            <a:avLst/>
          </a:prstGeom>
          <a:noFill/>
        </p:spPr>
        <p:txBody>
          <a:bodyPr wrap="none" rtlCol="0">
            <a:spAutoFit/>
          </a:bodyPr>
          <a:lstStyle/>
          <a:p>
            <a:r>
              <a:rPr kumimoji="1" lang="ja-JP" altLang="en-US" sz="1050" dirty="0">
                <a:latin typeface="游ゴシック" panose="020B0400000000000000" pitchFamily="50" charset="-128"/>
                <a:ea typeface="游ゴシック" panose="020B0400000000000000" pitchFamily="50" charset="-128"/>
              </a:rPr>
              <a:t>（当日必着）</a:t>
            </a:r>
          </a:p>
        </p:txBody>
      </p:sp>
      <p:sp>
        <p:nvSpPr>
          <p:cNvPr id="27" name="テキスト ボックス 26"/>
          <p:cNvSpPr txBox="1"/>
          <p:nvPr/>
        </p:nvSpPr>
        <p:spPr>
          <a:xfrm>
            <a:off x="0" y="8352458"/>
            <a:ext cx="7561263" cy="707886"/>
          </a:xfrm>
          <a:prstGeom prst="rect">
            <a:avLst/>
          </a:prstGeom>
          <a:noFill/>
        </p:spPr>
        <p:txBody>
          <a:bodyPr wrap="square" rtlCol="0">
            <a:spAutoFit/>
          </a:bodyPr>
          <a:lstStyle/>
          <a:p>
            <a:pPr algn="ctr"/>
            <a:r>
              <a:rPr lang="ja-JP" altLang="en-US" sz="1600" b="1" dirty="0">
                <a:latin typeface="游ゴシック" panose="020B0400000000000000" pitchFamily="50" charset="-128"/>
                <a:ea typeface="游ゴシック" panose="020B0400000000000000" pitchFamily="50" charset="-128"/>
              </a:rPr>
              <a:t>「千葉県中小企業復旧支援補助金説明会」参加</a:t>
            </a:r>
            <a:r>
              <a:rPr kumimoji="1" lang="ja-JP" altLang="en-US" sz="1600" b="1" dirty="0">
                <a:latin typeface="游ゴシック" panose="020B0400000000000000" pitchFamily="50" charset="-128"/>
                <a:ea typeface="游ゴシック" panose="020B0400000000000000" pitchFamily="50" charset="-128"/>
              </a:rPr>
              <a:t>申込書</a:t>
            </a:r>
            <a:endParaRPr kumimoji="1" lang="en-US" altLang="ja-JP" sz="1600" b="1" dirty="0">
              <a:latin typeface="游ゴシック" panose="020B0400000000000000" pitchFamily="50" charset="-128"/>
              <a:ea typeface="游ゴシック" panose="020B0400000000000000" pitchFamily="50" charset="-128"/>
            </a:endParaRPr>
          </a:p>
          <a:p>
            <a:pPr algn="ctr"/>
            <a:r>
              <a:rPr lang="ja-JP" altLang="en-US" sz="2400" b="1" dirty="0">
                <a:latin typeface="游ゴシック" panose="020B0400000000000000" pitchFamily="50" charset="-128"/>
                <a:ea typeface="游ゴシック" panose="020B0400000000000000" pitchFamily="50" charset="-128"/>
              </a:rPr>
              <a:t>　</a:t>
            </a:r>
            <a:r>
              <a:rPr lang="en-US" altLang="ja-JP" sz="2400" b="1" dirty="0">
                <a:latin typeface="游ゴシック" panose="020B0400000000000000" pitchFamily="50" charset="-128"/>
                <a:ea typeface="游ゴシック" panose="020B0400000000000000" pitchFamily="50" charset="-128"/>
              </a:rPr>
              <a:t>FAX</a:t>
            </a:r>
            <a:r>
              <a:rPr lang="ja-JP" altLang="en-US" sz="2400" b="1" dirty="0">
                <a:latin typeface="游ゴシック" panose="020B0400000000000000" pitchFamily="50" charset="-128"/>
                <a:ea typeface="游ゴシック" panose="020B0400000000000000" pitchFamily="50" charset="-128"/>
              </a:rPr>
              <a:t>ご返信先：</a:t>
            </a:r>
            <a:r>
              <a:rPr lang="en-US" altLang="ja-JP" sz="2400" b="1" dirty="0">
                <a:latin typeface="游ゴシック" panose="020B0400000000000000" pitchFamily="50" charset="-128"/>
                <a:ea typeface="游ゴシック" panose="020B0400000000000000" pitchFamily="50" charset="-128"/>
              </a:rPr>
              <a:t>0438-37-8705</a:t>
            </a:r>
            <a:r>
              <a:rPr lang="ja-JP" altLang="en-US" sz="2400" b="1" dirty="0">
                <a:latin typeface="游ゴシック" panose="020B0400000000000000" pitchFamily="50" charset="-128"/>
                <a:ea typeface="游ゴシック" panose="020B0400000000000000" pitchFamily="50" charset="-128"/>
              </a:rPr>
              <a:t>　</a:t>
            </a:r>
            <a:r>
              <a:rPr lang="ja-JP" altLang="en-US" sz="1600" b="1" dirty="0">
                <a:latin typeface="游ゴシック" panose="020B0400000000000000" pitchFamily="50" charset="-128"/>
                <a:ea typeface="游ゴシック" panose="020B0400000000000000" pitchFamily="50" charset="-128"/>
              </a:rPr>
              <a:t>木更津商工会議所行</a:t>
            </a:r>
            <a:endParaRPr kumimoji="1" lang="ja-JP" altLang="en-US" sz="16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6470121" y="8006540"/>
            <a:ext cx="813043" cy="307777"/>
          </a:xfrm>
          <a:prstGeom prst="rect">
            <a:avLst/>
          </a:prstGeom>
          <a:noFill/>
        </p:spPr>
        <p:txBody>
          <a:bodyPr wrap="none" rtlCol="0">
            <a:spAutoFit/>
          </a:bodyPr>
          <a:lstStyle/>
          <a:p>
            <a:r>
              <a:rPr kumimoji="1" lang="ja-JP" altLang="en-US" sz="700" dirty="0">
                <a:latin typeface="游ゴシック" panose="020B0400000000000000" pitchFamily="50" charset="-128"/>
                <a:ea typeface="游ゴシック" panose="020B0400000000000000" pitchFamily="50" charset="-128"/>
              </a:rPr>
              <a:t>千葉県中小企業</a:t>
            </a:r>
            <a:endParaRPr kumimoji="1" lang="en-US" altLang="ja-JP" sz="700" dirty="0">
              <a:latin typeface="游ゴシック" panose="020B0400000000000000" pitchFamily="50" charset="-128"/>
              <a:ea typeface="游ゴシック" panose="020B0400000000000000" pitchFamily="50" charset="-128"/>
            </a:endParaRPr>
          </a:p>
          <a:p>
            <a:r>
              <a:rPr kumimoji="1" lang="ja-JP" altLang="en-US" sz="700" dirty="0">
                <a:latin typeface="游ゴシック" panose="020B0400000000000000" pitchFamily="50" charset="-128"/>
                <a:ea typeface="游ゴシック" panose="020B0400000000000000" pitchFamily="50" charset="-128"/>
              </a:rPr>
              <a:t>復旧支援補助金</a:t>
            </a:r>
          </a:p>
        </p:txBody>
      </p:sp>
      <p:pic>
        <p:nvPicPr>
          <p:cNvPr id="11" name="図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96784" y="2848470"/>
            <a:ext cx="865879" cy="1118767"/>
          </a:xfrm>
          <a:prstGeom prst="rect">
            <a:avLst/>
          </a:prstGeom>
        </p:spPr>
      </p:pic>
      <p:sp>
        <p:nvSpPr>
          <p:cNvPr id="38" name="テキスト ボックス 37">
            <a:extLst>
              <a:ext uri="{FF2B5EF4-FFF2-40B4-BE49-F238E27FC236}">
                <a16:creationId xmlns:a16="http://schemas.microsoft.com/office/drawing/2014/main" id="{02EC552E-B8E6-4A4F-B9E9-E15CB1AA0563}"/>
              </a:ext>
            </a:extLst>
          </p:cNvPr>
          <p:cNvSpPr txBox="1"/>
          <p:nvPr/>
        </p:nvSpPr>
        <p:spPr>
          <a:xfrm>
            <a:off x="279709" y="10158317"/>
            <a:ext cx="6790123" cy="307777"/>
          </a:xfrm>
          <a:prstGeom prst="rect">
            <a:avLst/>
          </a:prstGeom>
          <a:noFill/>
        </p:spPr>
        <p:txBody>
          <a:bodyPr wrap="square" rtlCol="0">
            <a:spAutoFit/>
          </a:bodyPr>
          <a:lstStyle/>
          <a:p>
            <a:r>
              <a:rPr lang="en-US" altLang="ja-JP" sz="1400" b="1" dirty="0">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開始時刻の</a:t>
            </a:r>
            <a:r>
              <a:rPr lang="en-US" altLang="ja-JP" sz="1400" b="1" dirty="0">
                <a:latin typeface="游ゴシック" panose="020B0400000000000000" pitchFamily="50" charset="-128"/>
                <a:ea typeface="游ゴシック" panose="020B0400000000000000" pitchFamily="50" charset="-128"/>
              </a:rPr>
              <a:t>30</a:t>
            </a:r>
            <a:r>
              <a:rPr lang="ja-JP" altLang="en-US" sz="1400" b="1" dirty="0">
                <a:latin typeface="游ゴシック" panose="020B0400000000000000" pitchFamily="50" charset="-128"/>
                <a:ea typeface="游ゴシック" panose="020B0400000000000000" pitchFamily="50" charset="-128"/>
              </a:rPr>
              <a:t>分前から受付を開始いたします。</a:t>
            </a:r>
            <a:endParaRPr kumimoji="1" lang="ja-JP" altLang="en-US" sz="1600" b="1" dirty="0">
              <a:latin typeface="游ゴシック" panose="020B0400000000000000" pitchFamily="50" charset="-128"/>
              <a:ea typeface="游ゴシック" panose="020B0400000000000000"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4104</TotalTime>
  <Words>427</Words>
  <Application>Microsoft Office PowerPoint</Application>
  <PresentationFormat>ユーザー設定</PresentationFormat>
  <Paragraphs>48</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HGP創英角ｺﾞｼｯｸUB</vt:lpstr>
      <vt:lpstr>HGS創英角ｺﾞｼｯｸUB</vt:lpstr>
      <vt:lpstr>HG丸ｺﾞｼｯｸM-PRO</vt:lpstr>
      <vt:lpstr>ＭＳ Ｐゴシック</vt:lpstr>
      <vt:lpstr>ＭＳ ゴシック</vt:lpstr>
      <vt:lpstr>メイリオ</vt:lpstr>
      <vt:lpstr>游ゴシック</vt:lpstr>
      <vt:lpstr>Arial</vt:lpstr>
      <vt:lpstr>Calibri</vt:lpstr>
      <vt:lpstr>Century</vt:lpstr>
      <vt:lpstr>Segoe UI Symbol</vt:lpstr>
      <vt:lpstr>Office テーマ</vt:lpstr>
      <vt:lpstr>PowerPoint プレゼンテーション</vt:lpstr>
    </vt:vector>
  </TitlesOfParts>
  <Company>千葉県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千葉県</dc:creator>
  <cp:lastModifiedBy>遠藤 雅章</cp:lastModifiedBy>
  <cp:revision>384</cp:revision>
  <cp:lastPrinted>2020-02-13T04:31:25Z</cp:lastPrinted>
  <dcterms:created xsi:type="dcterms:W3CDTF">2015-02-27T06:48:47Z</dcterms:created>
  <dcterms:modified xsi:type="dcterms:W3CDTF">2020-02-20T02:32:52Z</dcterms:modified>
</cp:coreProperties>
</file>