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8" r:id="rId1"/>
  </p:sldMasterIdLst>
  <p:notesMasterIdLst>
    <p:notesMasterId r:id="rId3"/>
  </p:notesMasterIdLst>
  <p:sldIdLst>
    <p:sldId id="264" r:id="rId2"/>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orient="horz" pos="87" userDrawn="1">
          <p15:clr>
            <a:srgbClr val="A4A3A4"/>
          </p15:clr>
        </p15:guide>
        <p15:guide id="3" orient="horz" pos="6154" userDrawn="1">
          <p15:clr>
            <a:srgbClr val="A4A3A4"/>
          </p15:clr>
        </p15:guide>
        <p15:guide id="4" pos="2160" userDrawn="1">
          <p15:clr>
            <a:srgbClr val="A4A3A4"/>
          </p15:clr>
        </p15:guide>
        <p15:guide id="5" pos="94" userDrawn="1">
          <p15:clr>
            <a:srgbClr val="A4A3A4"/>
          </p15:clr>
        </p15:guide>
        <p15:guide id="6" pos="4225" userDrawn="1">
          <p15:clr>
            <a:srgbClr val="A4A3A4"/>
          </p15:clr>
        </p15:guide>
        <p15:guide id="7" pos="275" userDrawn="1">
          <p15:clr>
            <a:srgbClr val="A4A3A4"/>
          </p15:clr>
        </p15:guide>
        <p15:guide id="8" pos="185" userDrawn="1">
          <p15:clr>
            <a:srgbClr val="A4A3A4"/>
          </p15:clr>
        </p15:guide>
        <p15:guide id="9" pos="413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藤 友美" initials="内藤" lastIdx="1" clrIdx="0">
    <p:extLst>
      <p:ext uri="{19B8F6BF-5375-455C-9EA6-DF929625EA0E}">
        <p15:presenceInfo xmlns:p15="http://schemas.microsoft.com/office/powerpoint/2012/main" userId="S-1-5-21-1123561945-1214440339-682003330-962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8A3B"/>
    <a:srgbClr val="FF6600"/>
    <a:srgbClr val="2D6BA3"/>
    <a:srgbClr val="FF7619"/>
    <a:srgbClr val="FEC79A"/>
    <a:srgbClr val="361B00"/>
    <a:srgbClr val="F2F2F2"/>
    <a:srgbClr val="FBE5D6"/>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00" autoAdjust="0"/>
    <p:restoredTop sz="94660"/>
  </p:normalViewPr>
  <p:slideViewPr>
    <p:cSldViewPr snapToGrid="0" showGuides="1">
      <p:cViewPr varScale="1">
        <p:scale>
          <a:sx n="69" d="100"/>
          <a:sy n="69" d="100"/>
        </p:scale>
        <p:origin x="2837" y="67"/>
      </p:cViewPr>
      <p:guideLst>
        <p:guide orient="horz" pos="3120"/>
        <p:guide orient="horz" pos="87"/>
        <p:guide orient="horz" pos="6154"/>
        <p:guide pos="2160"/>
        <p:guide pos="94"/>
        <p:guide pos="4225"/>
        <p:guide pos="275"/>
        <p:guide pos="185"/>
        <p:guide pos="413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5448" cy="497839"/>
          </a:xfrm>
          <a:prstGeom prst="rect">
            <a:avLst/>
          </a:prstGeom>
        </p:spPr>
        <p:txBody>
          <a:bodyPr vert="horz" lIns="91248" tIns="45625" rIns="91248" bIns="45625"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0645" y="0"/>
            <a:ext cx="2945448" cy="497839"/>
          </a:xfrm>
          <a:prstGeom prst="rect">
            <a:avLst/>
          </a:prstGeom>
        </p:spPr>
        <p:txBody>
          <a:bodyPr vert="horz" lIns="91248" tIns="45625" rIns="91248" bIns="45625" rtlCol="0"/>
          <a:lstStyle>
            <a:lvl1pPr algn="r">
              <a:defRPr sz="1200"/>
            </a:lvl1pPr>
          </a:lstStyle>
          <a:p>
            <a:fld id="{BFF10DEC-E251-4DC1-BA3B-C029842CDA73}" type="datetimeFigureOut">
              <a:rPr kumimoji="1" lang="ja-JP" altLang="en-US" smtClean="0"/>
              <a:t>2021/6/1</a:t>
            </a:fld>
            <a:endParaRPr kumimoji="1" lang="ja-JP" altLang="en-US" dirty="0"/>
          </a:p>
        </p:txBody>
      </p:sp>
      <p:sp>
        <p:nvSpPr>
          <p:cNvPr id="4" name="スライド イメージ プレースホルダー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248" tIns="45625" rIns="91248" bIns="45625" rtlCol="0" anchor="ctr"/>
          <a:lstStyle/>
          <a:p>
            <a:endParaRPr lang="ja-JP" altLang="en-US" dirty="0"/>
          </a:p>
        </p:txBody>
      </p:sp>
      <p:sp>
        <p:nvSpPr>
          <p:cNvPr id="5" name="ノート プレースホルダー 4"/>
          <p:cNvSpPr>
            <a:spLocks noGrp="1"/>
          </p:cNvSpPr>
          <p:nvPr>
            <p:ph type="body" sz="quarter" idx="3"/>
          </p:nvPr>
        </p:nvSpPr>
        <p:spPr>
          <a:xfrm>
            <a:off x="680086" y="4777033"/>
            <a:ext cx="5437506" cy="3908187"/>
          </a:xfrm>
          <a:prstGeom prst="rect">
            <a:avLst/>
          </a:prstGeom>
        </p:spPr>
        <p:txBody>
          <a:bodyPr vert="horz" lIns="91248" tIns="45625" rIns="91248" bIns="4562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28805"/>
            <a:ext cx="2945448" cy="497839"/>
          </a:xfrm>
          <a:prstGeom prst="rect">
            <a:avLst/>
          </a:prstGeom>
        </p:spPr>
        <p:txBody>
          <a:bodyPr vert="horz" lIns="91248" tIns="45625" rIns="91248" bIns="45625"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0645" y="9428805"/>
            <a:ext cx="2945448" cy="497839"/>
          </a:xfrm>
          <a:prstGeom prst="rect">
            <a:avLst/>
          </a:prstGeom>
        </p:spPr>
        <p:txBody>
          <a:bodyPr vert="horz" lIns="91248" tIns="45625" rIns="91248" bIns="45625" rtlCol="0" anchor="b"/>
          <a:lstStyle>
            <a:lvl1pPr algn="r">
              <a:defRPr sz="1200"/>
            </a:lvl1pPr>
          </a:lstStyle>
          <a:p>
            <a:fld id="{FAA29FDD-8B3D-43BE-BD09-412236E5E0AD}" type="slidenum">
              <a:rPr kumimoji="1" lang="ja-JP" altLang="en-US" smtClean="0"/>
              <a:t>‹#›</a:t>
            </a:fld>
            <a:endParaRPr kumimoji="1" lang="ja-JP" altLang="en-US" dirty="0"/>
          </a:p>
        </p:txBody>
      </p:sp>
    </p:spTree>
    <p:extLst>
      <p:ext uri="{BB962C8B-B14F-4D97-AF65-F5344CB8AC3E}">
        <p14:creationId xmlns:p14="http://schemas.microsoft.com/office/powerpoint/2010/main" val="3921716643"/>
      </p:ext>
    </p:extLst>
  </p:cSld>
  <p:clrMap bg1="lt1" tx1="dk1" bg2="lt2" tx2="dk2" accent1="accent1" accent2="accent2" accent3="accent3" accent4="accent4" accent5="accent5" accent6="accent6" hlink="hlink" folHlink="folHlink"/>
  <p:notesStyle>
    <a:lvl1pPr marL="0" algn="l" defTabSz="839694" rtl="0" eaLnBrk="1" latinLnBrk="0" hangingPunct="1">
      <a:defRPr kumimoji="1" sz="1102" kern="1200">
        <a:solidFill>
          <a:schemeClr val="tx1"/>
        </a:solidFill>
        <a:latin typeface="+mn-lt"/>
        <a:ea typeface="+mn-ea"/>
        <a:cs typeface="+mn-cs"/>
      </a:defRPr>
    </a:lvl1pPr>
    <a:lvl2pPr marL="419847" algn="l" defTabSz="839694" rtl="0" eaLnBrk="1" latinLnBrk="0" hangingPunct="1">
      <a:defRPr kumimoji="1" sz="1102" kern="1200">
        <a:solidFill>
          <a:schemeClr val="tx1"/>
        </a:solidFill>
        <a:latin typeface="+mn-lt"/>
        <a:ea typeface="+mn-ea"/>
        <a:cs typeface="+mn-cs"/>
      </a:defRPr>
    </a:lvl2pPr>
    <a:lvl3pPr marL="839694" algn="l" defTabSz="839694" rtl="0" eaLnBrk="1" latinLnBrk="0" hangingPunct="1">
      <a:defRPr kumimoji="1" sz="1102" kern="1200">
        <a:solidFill>
          <a:schemeClr val="tx1"/>
        </a:solidFill>
        <a:latin typeface="+mn-lt"/>
        <a:ea typeface="+mn-ea"/>
        <a:cs typeface="+mn-cs"/>
      </a:defRPr>
    </a:lvl3pPr>
    <a:lvl4pPr marL="1259540" algn="l" defTabSz="839694" rtl="0" eaLnBrk="1" latinLnBrk="0" hangingPunct="1">
      <a:defRPr kumimoji="1" sz="1102" kern="1200">
        <a:solidFill>
          <a:schemeClr val="tx1"/>
        </a:solidFill>
        <a:latin typeface="+mn-lt"/>
        <a:ea typeface="+mn-ea"/>
        <a:cs typeface="+mn-cs"/>
      </a:defRPr>
    </a:lvl4pPr>
    <a:lvl5pPr marL="1679387" algn="l" defTabSz="839694" rtl="0" eaLnBrk="1" latinLnBrk="0" hangingPunct="1">
      <a:defRPr kumimoji="1" sz="1102" kern="1200">
        <a:solidFill>
          <a:schemeClr val="tx1"/>
        </a:solidFill>
        <a:latin typeface="+mn-lt"/>
        <a:ea typeface="+mn-ea"/>
        <a:cs typeface="+mn-cs"/>
      </a:defRPr>
    </a:lvl5pPr>
    <a:lvl6pPr marL="2099234" algn="l" defTabSz="839694" rtl="0" eaLnBrk="1" latinLnBrk="0" hangingPunct="1">
      <a:defRPr kumimoji="1" sz="1102" kern="1200">
        <a:solidFill>
          <a:schemeClr val="tx1"/>
        </a:solidFill>
        <a:latin typeface="+mn-lt"/>
        <a:ea typeface="+mn-ea"/>
        <a:cs typeface="+mn-cs"/>
      </a:defRPr>
    </a:lvl6pPr>
    <a:lvl7pPr marL="2519081" algn="l" defTabSz="839694" rtl="0" eaLnBrk="1" latinLnBrk="0" hangingPunct="1">
      <a:defRPr kumimoji="1" sz="1102" kern="1200">
        <a:solidFill>
          <a:schemeClr val="tx1"/>
        </a:solidFill>
        <a:latin typeface="+mn-lt"/>
        <a:ea typeface="+mn-ea"/>
        <a:cs typeface="+mn-cs"/>
      </a:defRPr>
    </a:lvl7pPr>
    <a:lvl8pPr marL="2938927" algn="l" defTabSz="839694" rtl="0" eaLnBrk="1" latinLnBrk="0" hangingPunct="1">
      <a:defRPr kumimoji="1" sz="1102" kern="1200">
        <a:solidFill>
          <a:schemeClr val="tx1"/>
        </a:solidFill>
        <a:latin typeface="+mn-lt"/>
        <a:ea typeface="+mn-ea"/>
        <a:cs typeface="+mn-cs"/>
      </a:defRPr>
    </a:lvl8pPr>
    <a:lvl9pPr marL="3358774" algn="l" defTabSz="839694" rtl="0" eaLnBrk="1" latinLnBrk="0" hangingPunct="1">
      <a:defRPr kumimoji="1" sz="1102"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1F6570F-CD17-443D-A5EA-A17D2651687C}" type="datetimeFigureOut">
              <a:rPr kumimoji="1" lang="ja-JP" altLang="en-US" smtClean="0"/>
              <a:t>2021/6/1</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4EEB95B-F0CD-4CCA-873D-1ECC91C50FFA}" type="slidenum">
              <a:rPr kumimoji="1" lang="ja-JP" altLang="en-US" smtClean="0"/>
              <a:t>‹#›</a:t>
            </a:fld>
            <a:endParaRPr kumimoji="1" lang="ja-JP" altLang="en-US" dirty="0"/>
          </a:p>
        </p:txBody>
      </p:sp>
    </p:spTree>
    <p:extLst>
      <p:ext uri="{BB962C8B-B14F-4D97-AF65-F5344CB8AC3E}">
        <p14:creationId xmlns:p14="http://schemas.microsoft.com/office/powerpoint/2010/main" val="2542070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F6570F-CD17-443D-A5EA-A17D2651687C}" type="datetimeFigureOut">
              <a:rPr kumimoji="1" lang="ja-JP" altLang="en-US" smtClean="0"/>
              <a:t>2021/6/1</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4EEB95B-F0CD-4CCA-873D-1ECC91C50FFA}" type="slidenum">
              <a:rPr kumimoji="1" lang="ja-JP" altLang="en-US" smtClean="0"/>
              <a:t>‹#›</a:t>
            </a:fld>
            <a:endParaRPr kumimoji="1" lang="ja-JP" altLang="en-US" dirty="0"/>
          </a:p>
        </p:txBody>
      </p:sp>
    </p:spTree>
    <p:extLst>
      <p:ext uri="{BB962C8B-B14F-4D97-AF65-F5344CB8AC3E}">
        <p14:creationId xmlns:p14="http://schemas.microsoft.com/office/powerpoint/2010/main" val="3351448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F6570F-CD17-443D-A5EA-A17D2651687C}" type="datetimeFigureOut">
              <a:rPr kumimoji="1" lang="ja-JP" altLang="en-US" smtClean="0"/>
              <a:t>2021/6/1</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4EEB95B-F0CD-4CCA-873D-1ECC91C50FFA}" type="slidenum">
              <a:rPr kumimoji="1" lang="ja-JP" altLang="en-US" smtClean="0"/>
              <a:t>‹#›</a:t>
            </a:fld>
            <a:endParaRPr kumimoji="1" lang="ja-JP" altLang="en-US" dirty="0"/>
          </a:p>
        </p:txBody>
      </p:sp>
    </p:spTree>
    <p:extLst>
      <p:ext uri="{BB962C8B-B14F-4D97-AF65-F5344CB8AC3E}">
        <p14:creationId xmlns:p14="http://schemas.microsoft.com/office/powerpoint/2010/main" val="2148030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F6570F-CD17-443D-A5EA-A17D2651687C}" type="datetimeFigureOut">
              <a:rPr kumimoji="1" lang="ja-JP" altLang="en-US" smtClean="0"/>
              <a:t>2021/6/1</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4EEB95B-F0CD-4CCA-873D-1ECC91C50FFA}" type="slidenum">
              <a:rPr kumimoji="1" lang="ja-JP" altLang="en-US" smtClean="0"/>
              <a:t>‹#›</a:t>
            </a:fld>
            <a:endParaRPr kumimoji="1" lang="ja-JP" altLang="en-US" dirty="0"/>
          </a:p>
        </p:txBody>
      </p:sp>
    </p:spTree>
    <p:extLst>
      <p:ext uri="{BB962C8B-B14F-4D97-AF65-F5344CB8AC3E}">
        <p14:creationId xmlns:p14="http://schemas.microsoft.com/office/powerpoint/2010/main" val="4257741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1F6570F-CD17-443D-A5EA-A17D2651687C}" type="datetimeFigureOut">
              <a:rPr kumimoji="1" lang="ja-JP" altLang="en-US" smtClean="0"/>
              <a:t>2021/6/1</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4EEB95B-F0CD-4CCA-873D-1ECC91C50FFA}" type="slidenum">
              <a:rPr kumimoji="1" lang="ja-JP" altLang="en-US" smtClean="0"/>
              <a:t>‹#›</a:t>
            </a:fld>
            <a:endParaRPr kumimoji="1" lang="ja-JP" altLang="en-US" dirty="0"/>
          </a:p>
        </p:txBody>
      </p:sp>
    </p:spTree>
    <p:extLst>
      <p:ext uri="{BB962C8B-B14F-4D97-AF65-F5344CB8AC3E}">
        <p14:creationId xmlns:p14="http://schemas.microsoft.com/office/powerpoint/2010/main" val="2474803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1F6570F-CD17-443D-A5EA-A17D2651687C}" type="datetimeFigureOut">
              <a:rPr kumimoji="1" lang="ja-JP" altLang="en-US" smtClean="0"/>
              <a:t>2021/6/1</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4EEB95B-F0CD-4CCA-873D-1ECC91C50FFA}" type="slidenum">
              <a:rPr kumimoji="1" lang="ja-JP" altLang="en-US" smtClean="0"/>
              <a:t>‹#›</a:t>
            </a:fld>
            <a:endParaRPr kumimoji="1" lang="ja-JP" altLang="en-US" dirty="0"/>
          </a:p>
        </p:txBody>
      </p:sp>
    </p:spTree>
    <p:extLst>
      <p:ext uri="{BB962C8B-B14F-4D97-AF65-F5344CB8AC3E}">
        <p14:creationId xmlns:p14="http://schemas.microsoft.com/office/powerpoint/2010/main" val="113505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1F6570F-CD17-443D-A5EA-A17D2651687C}" type="datetimeFigureOut">
              <a:rPr kumimoji="1" lang="ja-JP" altLang="en-US" smtClean="0"/>
              <a:t>2021/6/1</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64EEB95B-F0CD-4CCA-873D-1ECC91C50FFA}" type="slidenum">
              <a:rPr kumimoji="1" lang="ja-JP" altLang="en-US" smtClean="0"/>
              <a:t>‹#›</a:t>
            </a:fld>
            <a:endParaRPr kumimoji="1" lang="ja-JP" altLang="en-US" dirty="0"/>
          </a:p>
        </p:txBody>
      </p:sp>
    </p:spTree>
    <p:extLst>
      <p:ext uri="{BB962C8B-B14F-4D97-AF65-F5344CB8AC3E}">
        <p14:creationId xmlns:p14="http://schemas.microsoft.com/office/powerpoint/2010/main" val="3726302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1F6570F-CD17-443D-A5EA-A17D2651687C}" type="datetimeFigureOut">
              <a:rPr kumimoji="1" lang="ja-JP" altLang="en-US" smtClean="0"/>
              <a:t>2021/6/1</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64EEB95B-F0CD-4CCA-873D-1ECC91C50FFA}" type="slidenum">
              <a:rPr kumimoji="1" lang="ja-JP" altLang="en-US" smtClean="0"/>
              <a:t>‹#›</a:t>
            </a:fld>
            <a:endParaRPr kumimoji="1" lang="ja-JP" altLang="en-US" dirty="0"/>
          </a:p>
        </p:txBody>
      </p:sp>
    </p:spTree>
    <p:extLst>
      <p:ext uri="{BB962C8B-B14F-4D97-AF65-F5344CB8AC3E}">
        <p14:creationId xmlns:p14="http://schemas.microsoft.com/office/powerpoint/2010/main" val="758700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F6570F-CD17-443D-A5EA-A17D2651687C}" type="datetimeFigureOut">
              <a:rPr kumimoji="1" lang="ja-JP" altLang="en-US" smtClean="0"/>
              <a:t>2021/6/1</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64EEB95B-F0CD-4CCA-873D-1ECC91C50FFA}" type="slidenum">
              <a:rPr kumimoji="1" lang="ja-JP" altLang="en-US" smtClean="0"/>
              <a:t>‹#›</a:t>
            </a:fld>
            <a:endParaRPr kumimoji="1" lang="ja-JP" altLang="en-US" dirty="0"/>
          </a:p>
        </p:txBody>
      </p:sp>
    </p:spTree>
    <p:extLst>
      <p:ext uri="{BB962C8B-B14F-4D97-AF65-F5344CB8AC3E}">
        <p14:creationId xmlns:p14="http://schemas.microsoft.com/office/powerpoint/2010/main" val="2413670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1F6570F-CD17-443D-A5EA-A17D2651687C}" type="datetimeFigureOut">
              <a:rPr kumimoji="1" lang="ja-JP" altLang="en-US" smtClean="0"/>
              <a:t>2021/6/1</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4EEB95B-F0CD-4CCA-873D-1ECC91C50FFA}" type="slidenum">
              <a:rPr kumimoji="1" lang="ja-JP" altLang="en-US" smtClean="0"/>
              <a:t>‹#›</a:t>
            </a:fld>
            <a:endParaRPr kumimoji="1" lang="ja-JP" altLang="en-US" dirty="0"/>
          </a:p>
        </p:txBody>
      </p:sp>
    </p:spTree>
    <p:extLst>
      <p:ext uri="{BB962C8B-B14F-4D97-AF65-F5344CB8AC3E}">
        <p14:creationId xmlns:p14="http://schemas.microsoft.com/office/powerpoint/2010/main" val="544160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1F6570F-CD17-443D-A5EA-A17D2651687C}" type="datetimeFigureOut">
              <a:rPr kumimoji="1" lang="ja-JP" altLang="en-US" smtClean="0"/>
              <a:t>2021/6/1</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4EEB95B-F0CD-4CCA-873D-1ECC91C50FFA}" type="slidenum">
              <a:rPr kumimoji="1" lang="ja-JP" altLang="en-US" smtClean="0"/>
              <a:t>‹#›</a:t>
            </a:fld>
            <a:endParaRPr kumimoji="1" lang="ja-JP" altLang="en-US" dirty="0"/>
          </a:p>
        </p:txBody>
      </p:sp>
    </p:spTree>
    <p:extLst>
      <p:ext uri="{BB962C8B-B14F-4D97-AF65-F5344CB8AC3E}">
        <p14:creationId xmlns:p14="http://schemas.microsoft.com/office/powerpoint/2010/main" val="3491076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1F6570F-CD17-443D-A5EA-A17D2651687C}" type="datetimeFigureOut">
              <a:rPr kumimoji="1" lang="ja-JP" altLang="en-US" smtClean="0"/>
              <a:t>2021/6/1</a:t>
            </a:fld>
            <a:endParaRPr kumimoji="1" lang="ja-JP" altLang="en-US"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4EEB95B-F0CD-4CCA-873D-1ECC91C50FFA}" type="slidenum">
              <a:rPr kumimoji="1" lang="ja-JP" altLang="en-US" smtClean="0"/>
              <a:t>‹#›</a:t>
            </a:fld>
            <a:endParaRPr kumimoji="1" lang="ja-JP" altLang="en-US" dirty="0"/>
          </a:p>
        </p:txBody>
      </p:sp>
    </p:spTree>
    <p:extLst>
      <p:ext uri="{BB962C8B-B14F-4D97-AF65-F5344CB8AC3E}">
        <p14:creationId xmlns:p14="http://schemas.microsoft.com/office/powerpoint/2010/main" val="738189906"/>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Picture 2">
            <a:extLst>
              <a:ext uri="{FF2B5EF4-FFF2-40B4-BE49-F238E27FC236}">
                <a16:creationId xmlns:a16="http://schemas.microsoft.com/office/drawing/2014/main" id="{E5D476A4-93C2-4EDA-A044-53B217516BA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1730" y="6470421"/>
            <a:ext cx="538949" cy="538949"/>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ボックス 6"/>
          <p:cNvSpPr txBox="1"/>
          <p:nvPr/>
        </p:nvSpPr>
        <p:spPr>
          <a:xfrm>
            <a:off x="74220" y="182391"/>
            <a:ext cx="6783780" cy="1042914"/>
          </a:xfrm>
          <a:prstGeom prst="rect">
            <a:avLst/>
          </a:prstGeom>
          <a:noFill/>
        </p:spPr>
        <p:txBody>
          <a:bodyPr wrap="square" rtlCol="0">
            <a:spAutoFit/>
          </a:bodyPr>
          <a:lstStyle/>
          <a:p>
            <a:pPr defTabSz="914370"/>
            <a:r>
              <a:rPr lang="ja-JP" altLang="en-US" sz="2177" b="1" dirty="0">
                <a:latin typeface="HG丸ｺﾞｼｯｸM-PRO" panose="020F0600000000000000" pitchFamily="50" charset="-128"/>
                <a:ea typeface="HG丸ｺﾞｼｯｸM-PRO" panose="020F0600000000000000" pitchFamily="50" charset="-128"/>
              </a:rPr>
              <a:t>　 　   </a:t>
            </a:r>
            <a:r>
              <a:rPr lang="en-US" altLang="ja-JP" sz="2000"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lang="ja-JP" altLang="en-US" sz="2000"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国の事業再構築補助金などの支援策と</a:t>
            </a:r>
            <a:endParaRPr lang="en-US" altLang="ja-JP" sz="2000"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defTabSz="914370"/>
            <a:r>
              <a:rPr lang="ja-JP" altLang="en-US" sz="2000"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補助金申請のポイントに関する説明会</a:t>
            </a:r>
            <a:r>
              <a:rPr lang="en-US" altLang="ja-JP" sz="2000"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p>
          <a:p>
            <a:pPr algn="ctr" defTabSz="914370"/>
            <a:r>
              <a:rPr lang="ja-JP" altLang="en-US"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～木更津開催のお知らせ～</a:t>
            </a:r>
            <a:endParaRPr lang="en-US" altLang="ja-JP"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12" name="サブタイトル 2"/>
          <p:cNvSpPr txBox="1">
            <a:spLocks/>
          </p:cNvSpPr>
          <p:nvPr/>
        </p:nvSpPr>
        <p:spPr>
          <a:xfrm>
            <a:off x="196270" y="2180896"/>
            <a:ext cx="1793021" cy="181744"/>
          </a:xfrm>
          <a:prstGeom prst="rect">
            <a:avLst/>
          </a:prstGeom>
        </p:spPr>
        <p:txBody>
          <a:bodyPr vert="horz" lIns="91440" tIns="45720" rIns="91440" bIns="45720" rtlCol="0">
            <a:noAutofit/>
          </a:bodyPr>
          <a:lstStyle>
            <a:lvl1pPr marL="0" indent="0" algn="ctr" defTabSz="514350" rtl="0" eaLnBrk="1" latinLnBrk="0" hangingPunct="1">
              <a:lnSpc>
                <a:spcPct val="90000"/>
              </a:lnSpc>
              <a:spcBef>
                <a:spcPts val="563"/>
              </a:spcBef>
              <a:buFont typeface="Arial" panose="020B0604020202020204" pitchFamily="34" charset="0"/>
              <a:buNone/>
              <a:defRPr kumimoji="1" sz="1350" kern="1200">
                <a:solidFill>
                  <a:schemeClr val="tx1"/>
                </a:solidFill>
                <a:latin typeface="+mn-lt"/>
                <a:ea typeface="+mn-ea"/>
                <a:cs typeface="+mn-cs"/>
              </a:defRPr>
            </a:lvl1pPr>
            <a:lvl2pPr marL="257175" indent="0" algn="ctr" defTabSz="514350" rtl="0" eaLnBrk="1" latinLnBrk="0" hangingPunct="1">
              <a:lnSpc>
                <a:spcPct val="90000"/>
              </a:lnSpc>
              <a:spcBef>
                <a:spcPts val="281"/>
              </a:spcBef>
              <a:buFont typeface="Arial" panose="020B0604020202020204" pitchFamily="34" charset="0"/>
              <a:buNone/>
              <a:defRPr kumimoji="1" sz="1125" kern="1200">
                <a:solidFill>
                  <a:schemeClr val="tx1"/>
                </a:solidFill>
                <a:latin typeface="+mn-lt"/>
                <a:ea typeface="+mn-ea"/>
                <a:cs typeface="+mn-cs"/>
              </a:defRPr>
            </a:lvl2pPr>
            <a:lvl3pPr marL="514350" indent="0" algn="ctr" defTabSz="514350" rtl="0" eaLnBrk="1" latinLnBrk="0" hangingPunct="1">
              <a:lnSpc>
                <a:spcPct val="90000"/>
              </a:lnSpc>
              <a:spcBef>
                <a:spcPts val="281"/>
              </a:spcBef>
              <a:buFont typeface="Arial" panose="020B0604020202020204" pitchFamily="34" charset="0"/>
              <a:buNone/>
              <a:defRPr kumimoji="1" sz="1013" kern="1200">
                <a:solidFill>
                  <a:schemeClr val="tx1"/>
                </a:solidFill>
                <a:latin typeface="+mn-lt"/>
                <a:ea typeface="+mn-ea"/>
                <a:cs typeface="+mn-cs"/>
              </a:defRPr>
            </a:lvl3pPr>
            <a:lvl4pPr marL="771525" indent="0" algn="ctr" defTabSz="514350" rtl="0" eaLnBrk="1" latinLnBrk="0" hangingPunct="1">
              <a:lnSpc>
                <a:spcPct val="90000"/>
              </a:lnSpc>
              <a:spcBef>
                <a:spcPts val="281"/>
              </a:spcBef>
              <a:buFont typeface="Arial" panose="020B0604020202020204" pitchFamily="34" charset="0"/>
              <a:buNone/>
              <a:defRPr kumimoji="1" sz="900" kern="1200">
                <a:solidFill>
                  <a:schemeClr val="tx1"/>
                </a:solidFill>
                <a:latin typeface="+mn-lt"/>
                <a:ea typeface="+mn-ea"/>
                <a:cs typeface="+mn-cs"/>
              </a:defRPr>
            </a:lvl4pPr>
            <a:lvl5pPr marL="1028700" indent="0" algn="ctr" defTabSz="514350" rtl="0" eaLnBrk="1" latinLnBrk="0" hangingPunct="1">
              <a:lnSpc>
                <a:spcPct val="90000"/>
              </a:lnSpc>
              <a:spcBef>
                <a:spcPts val="281"/>
              </a:spcBef>
              <a:buFont typeface="Arial" panose="020B0604020202020204" pitchFamily="34" charset="0"/>
              <a:buNone/>
              <a:defRPr kumimoji="1" sz="900" kern="1200">
                <a:solidFill>
                  <a:schemeClr val="tx1"/>
                </a:solidFill>
                <a:latin typeface="+mn-lt"/>
                <a:ea typeface="+mn-ea"/>
                <a:cs typeface="+mn-cs"/>
              </a:defRPr>
            </a:lvl5pPr>
            <a:lvl6pPr marL="1285875" indent="0" algn="ctr" defTabSz="514350" rtl="0" eaLnBrk="1" latinLnBrk="0" hangingPunct="1">
              <a:lnSpc>
                <a:spcPct val="90000"/>
              </a:lnSpc>
              <a:spcBef>
                <a:spcPts val="281"/>
              </a:spcBef>
              <a:buFont typeface="Arial" panose="020B0604020202020204" pitchFamily="34" charset="0"/>
              <a:buNone/>
              <a:defRPr kumimoji="1" sz="900" kern="1200">
                <a:solidFill>
                  <a:schemeClr val="tx1"/>
                </a:solidFill>
                <a:latin typeface="+mn-lt"/>
                <a:ea typeface="+mn-ea"/>
                <a:cs typeface="+mn-cs"/>
              </a:defRPr>
            </a:lvl6pPr>
            <a:lvl7pPr marL="1543050" indent="0" algn="ctr" defTabSz="514350" rtl="0" eaLnBrk="1" latinLnBrk="0" hangingPunct="1">
              <a:lnSpc>
                <a:spcPct val="90000"/>
              </a:lnSpc>
              <a:spcBef>
                <a:spcPts val="281"/>
              </a:spcBef>
              <a:buFont typeface="Arial" panose="020B0604020202020204" pitchFamily="34" charset="0"/>
              <a:buNone/>
              <a:defRPr kumimoji="1" sz="900" kern="1200">
                <a:solidFill>
                  <a:schemeClr val="tx1"/>
                </a:solidFill>
                <a:latin typeface="+mn-lt"/>
                <a:ea typeface="+mn-ea"/>
                <a:cs typeface="+mn-cs"/>
              </a:defRPr>
            </a:lvl7pPr>
            <a:lvl8pPr marL="1800225" indent="0" algn="ctr" defTabSz="514350" rtl="0" eaLnBrk="1" latinLnBrk="0" hangingPunct="1">
              <a:lnSpc>
                <a:spcPct val="90000"/>
              </a:lnSpc>
              <a:spcBef>
                <a:spcPts val="281"/>
              </a:spcBef>
              <a:buFont typeface="Arial" panose="020B0604020202020204" pitchFamily="34" charset="0"/>
              <a:buNone/>
              <a:defRPr kumimoji="1" sz="900" kern="1200">
                <a:solidFill>
                  <a:schemeClr val="tx1"/>
                </a:solidFill>
                <a:latin typeface="+mn-lt"/>
                <a:ea typeface="+mn-ea"/>
                <a:cs typeface="+mn-cs"/>
              </a:defRPr>
            </a:lvl8pPr>
            <a:lvl9pPr marL="2057400" indent="0" algn="ctr" defTabSz="514350" rtl="0" eaLnBrk="1" latinLnBrk="0" hangingPunct="1">
              <a:lnSpc>
                <a:spcPct val="90000"/>
              </a:lnSpc>
              <a:spcBef>
                <a:spcPts val="281"/>
              </a:spcBef>
              <a:buFont typeface="Arial" panose="020B0604020202020204" pitchFamily="34" charset="0"/>
              <a:buNone/>
              <a:defRPr kumimoji="1" sz="900" kern="1200">
                <a:solidFill>
                  <a:schemeClr val="tx1"/>
                </a:solidFill>
                <a:latin typeface="+mn-lt"/>
                <a:ea typeface="+mn-ea"/>
                <a:cs typeface="+mn-cs"/>
              </a:defRPr>
            </a:lvl9pPr>
          </a:lstStyle>
          <a:p>
            <a:pPr algn="l" defTabSz="514333"/>
            <a:r>
              <a:rPr lang="ja-JP" altLang="en-US" sz="1100" b="1" dirty="0">
                <a:latin typeface="メイリオ" panose="020B0604030504040204" pitchFamily="50" charset="-128"/>
                <a:ea typeface="メイリオ" panose="020B0604030504040204" pitchFamily="50" charset="-128"/>
              </a:rPr>
              <a:t>◆セミナーの概要◆</a:t>
            </a:r>
          </a:p>
          <a:p>
            <a:pPr algn="l" defTabSz="514333"/>
            <a:endParaRPr lang="ja-JP" altLang="en-US" sz="1451" dirty="0">
              <a:latin typeface="ＭＳ ゴシック" panose="020B0609070205080204" pitchFamily="49" charset="-128"/>
              <a:ea typeface="ＭＳ ゴシック" panose="020B0609070205080204" pitchFamily="49" charset="-128"/>
            </a:endParaRPr>
          </a:p>
          <a:p>
            <a:pPr algn="l" defTabSz="514333"/>
            <a:endParaRPr lang="ja-JP" altLang="en-US" sz="1451" dirty="0">
              <a:latin typeface="ＭＳ ゴシック" panose="020B0609070205080204" pitchFamily="49" charset="-128"/>
              <a:ea typeface="ＭＳ ゴシック" panose="020B0609070205080204" pitchFamily="49"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2664589061"/>
              </p:ext>
            </p:extLst>
          </p:nvPr>
        </p:nvGraphicFramePr>
        <p:xfrm>
          <a:off x="285585" y="2420943"/>
          <a:ext cx="6245094" cy="3396793"/>
        </p:xfrm>
        <a:graphic>
          <a:graphicData uri="http://schemas.openxmlformats.org/drawingml/2006/table">
            <a:tbl>
              <a:tblPr firstRow="1" bandRow="1">
                <a:tableStyleId>{5940675A-B579-460E-94D1-54222C63F5DA}</a:tableStyleId>
              </a:tblPr>
              <a:tblGrid>
                <a:gridCol w="857415">
                  <a:extLst>
                    <a:ext uri="{9D8B030D-6E8A-4147-A177-3AD203B41FA5}">
                      <a16:colId xmlns:a16="http://schemas.microsoft.com/office/drawing/2014/main" val="4271947045"/>
                    </a:ext>
                  </a:extLst>
                </a:gridCol>
                <a:gridCol w="5387679">
                  <a:extLst>
                    <a:ext uri="{9D8B030D-6E8A-4147-A177-3AD203B41FA5}">
                      <a16:colId xmlns:a16="http://schemas.microsoft.com/office/drawing/2014/main" val="2340101562"/>
                    </a:ext>
                  </a:extLst>
                </a:gridCol>
              </a:tblGrid>
              <a:tr h="436557">
                <a:tc>
                  <a:txBody>
                    <a:bodyPr/>
                    <a:lstStyle/>
                    <a:p>
                      <a:r>
                        <a:rPr kumimoji="1" lang="ja-JP" altLang="en-US" sz="1000" b="1" dirty="0">
                          <a:solidFill>
                            <a:schemeClr val="tx1"/>
                          </a:solidFill>
                        </a:rPr>
                        <a:t>対象者</a:t>
                      </a:r>
                      <a:endParaRPr kumimoji="1" lang="ja-JP" altLang="en-US" sz="1000" b="1" dirty="0">
                        <a:solidFill>
                          <a:schemeClr val="tx1"/>
                        </a:solidFill>
                        <a:latin typeface="メイリオ" panose="020B0604030504040204" pitchFamily="50" charset="-128"/>
                        <a:ea typeface="メイリオ" panose="020B0604030504040204" pitchFamily="50" charset="-128"/>
                      </a:endParaRPr>
                    </a:p>
                  </a:txBody>
                  <a:tcPr marL="82935" marR="82935" marT="41468" marB="41468" anchor="ctr"/>
                </a:tc>
                <a:tc>
                  <a:txBody>
                    <a:bodyPr/>
                    <a:lstStyle/>
                    <a:p>
                      <a:pPr>
                        <a:lnSpc>
                          <a:spcPts val="1400"/>
                        </a:lnSpc>
                      </a:pPr>
                      <a:r>
                        <a:rPr kumimoji="1" lang="ja-JP" altLang="en-US" sz="1050" b="0" dirty="0">
                          <a:solidFill>
                            <a:schemeClr val="tx1"/>
                          </a:solidFill>
                          <a:latin typeface="メイリオ" panose="020B0604030504040204" pitchFamily="50" charset="-128"/>
                          <a:ea typeface="メイリオ" panose="020B0604030504040204" pitchFamily="50" charset="-128"/>
                        </a:rPr>
                        <a:t> 県内で事業を行う中小企業・小規模企業の皆様、支援機関・金融機関の皆様</a:t>
                      </a:r>
                    </a:p>
                  </a:txBody>
                  <a:tcPr marL="82935" marR="82935" marT="41468" marB="41468" anchor="ctr">
                    <a:solidFill>
                      <a:schemeClr val="bg1"/>
                    </a:solidFill>
                  </a:tcPr>
                </a:tc>
                <a:extLst>
                  <a:ext uri="{0D108BD9-81ED-4DB2-BD59-A6C34878D82A}">
                    <a16:rowId xmlns:a16="http://schemas.microsoft.com/office/drawing/2014/main" val="193735700"/>
                  </a:ext>
                </a:extLst>
              </a:tr>
              <a:tr h="567236">
                <a:tc>
                  <a:txBody>
                    <a:bodyPr/>
                    <a:lstStyle/>
                    <a:p>
                      <a:pPr>
                        <a:lnSpc>
                          <a:spcPts val="1500"/>
                        </a:lnSpc>
                      </a:pPr>
                      <a:r>
                        <a:rPr kumimoji="1" lang="ja-JP" altLang="en-US" sz="1000" b="1" spc="0" dirty="0">
                          <a:solidFill>
                            <a:schemeClr val="tx1"/>
                          </a:solidFill>
                        </a:rPr>
                        <a:t>開催日時</a:t>
                      </a:r>
                      <a:endParaRPr kumimoji="1" lang="en-US" altLang="ja-JP" sz="1000" b="1" spc="0" dirty="0">
                        <a:solidFill>
                          <a:schemeClr val="tx1"/>
                        </a:solidFill>
                      </a:endParaRPr>
                    </a:p>
                    <a:p>
                      <a:pPr>
                        <a:lnSpc>
                          <a:spcPts val="1500"/>
                        </a:lnSpc>
                      </a:pPr>
                      <a:r>
                        <a:rPr kumimoji="1" lang="ja-JP" altLang="en-US" sz="1000" b="1" spc="0" dirty="0">
                          <a:solidFill>
                            <a:schemeClr val="tx1"/>
                          </a:solidFill>
                        </a:rPr>
                        <a:t>場所</a:t>
                      </a:r>
                      <a:endParaRPr kumimoji="1" lang="ja-JP" altLang="en-US" sz="1000" b="1" spc="0" dirty="0">
                        <a:solidFill>
                          <a:schemeClr val="tx1"/>
                        </a:solidFill>
                        <a:latin typeface="メイリオ" panose="020B0604030504040204" pitchFamily="50" charset="-128"/>
                        <a:ea typeface="メイリオ" panose="020B0604030504040204" pitchFamily="50" charset="-128"/>
                      </a:endParaRPr>
                    </a:p>
                  </a:txBody>
                  <a:tcPr marL="82935" marR="82935" marT="41468" marB="41468" anchor="ctr"/>
                </a:tc>
                <a:tc>
                  <a:txBody>
                    <a:bodyPr/>
                    <a:lstStyle/>
                    <a:p>
                      <a:pPr>
                        <a:lnSpc>
                          <a:spcPts val="1500"/>
                        </a:lnSpc>
                      </a:pPr>
                      <a:r>
                        <a:rPr kumimoji="1" lang="ja-JP" altLang="en-US" sz="1000" b="0" dirty="0">
                          <a:solidFill>
                            <a:schemeClr val="tx1"/>
                          </a:solidFill>
                        </a:rPr>
                        <a:t> </a:t>
                      </a:r>
                      <a:r>
                        <a:rPr kumimoji="1" lang="ja-JP" altLang="en-US" sz="1050" b="1" dirty="0">
                          <a:solidFill>
                            <a:schemeClr val="tx1"/>
                          </a:solidFill>
                          <a:latin typeface="メイリオ" panose="020B0604030504040204" pitchFamily="50" charset="-128"/>
                          <a:ea typeface="メイリオ" panose="020B0604030504040204" pitchFamily="50" charset="-128"/>
                        </a:rPr>
                        <a:t>令和</a:t>
                      </a:r>
                      <a:r>
                        <a:rPr kumimoji="1" lang="en-US" altLang="ja-JP" sz="1050" b="1" dirty="0">
                          <a:solidFill>
                            <a:schemeClr val="tx1"/>
                          </a:solidFill>
                          <a:latin typeface="メイリオ" panose="020B0604030504040204" pitchFamily="50" charset="-128"/>
                          <a:ea typeface="メイリオ" panose="020B0604030504040204" pitchFamily="50" charset="-128"/>
                        </a:rPr>
                        <a:t>3</a:t>
                      </a:r>
                      <a:r>
                        <a:rPr kumimoji="1" lang="ja-JP" altLang="en-US" sz="1050" b="1" dirty="0">
                          <a:solidFill>
                            <a:schemeClr val="tx1"/>
                          </a:solidFill>
                          <a:latin typeface="メイリオ" panose="020B0604030504040204" pitchFamily="50" charset="-128"/>
                          <a:ea typeface="メイリオ" panose="020B0604030504040204" pitchFamily="50" charset="-128"/>
                        </a:rPr>
                        <a:t>年</a:t>
                      </a:r>
                      <a:r>
                        <a:rPr kumimoji="1" lang="en-US" altLang="ja-JP" sz="1050" b="1" dirty="0">
                          <a:solidFill>
                            <a:schemeClr val="tx1"/>
                          </a:solidFill>
                          <a:latin typeface="メイリオ" panose="020B0604030504040204" pitchFamily="50" charset="-128"/>
                          <a:ea typeface="メイリオ" panose="020B0604030504040204" pitchFamily="50" charset="-128"/>
                        </a:rPr>
                        <a:t>6</a:t>
                      </a:r>
                      <a:r>
                        <a:rPr kumimoji="1" lang="ja-JP" altLang="en-US" sz="1050" b="1" dirty="0">
                          <a:solidFill>
                            <a:schemeClr val="tx1"/>
                          </a:solidFill>
                          <a:latin typeface="メイリオ" panose="020B0604030504040204" pitchFamily="50" charset="-128"/>
                          <a:ea typeface="メイリオ" panose="020B0604030504040204" pitchFamily="50" charset="-128"/>
                        </a:rPr>
                        <a:t>月</a:t>
                      </a:r>
                      <a:r>
                        <a:rPr kumimoji="1" lang="en-US" altLang="ja-JP" sz="1050" b="1" dirty="0">
                          <a:solidFill>
                            <a:schemeClr val="tx1"/>
                          </a:solidFill>
                          <a:latin typeface="メイリオ" panose="020B0604030504040204" pitchFamily="50" charset="-128"/>
                          <a:ea typeface="メイリオ" panose="020B0604030504040204" pitchFamily="50" charset="-128"/>
                        </a:rPr>
                        <a:t>15</a:t>
                      </a:r>
                      <a:r>
                        <a:rPr kumimoji="1" lang="ja-JP" altLang="en-US" sz="1050" b="1" dirty="0">
                          <a:solidFill>
                            <a:schemeClr val="tx1"/>
                          </a:solidFill>
                          <a:latin typeface="メイリオ" panose="020B0604030504040204" pitchFamily="50" charset="-128"/>
                          <a:ea typeface="メイリオ" panose="020B0604030504040204" pitchFamily="50" charset="-128"/>
                        </a:rPr>
                        <a:t>日</a:t>
                      </a:r>
                      <a:r>
                        <a:rPr kumimoji="1" lang="en-US" altLang="ja-JP" sz="1050" b="1" dirty="0">
                          <a:solidFill>
                            <a:schemeClr val="tx1"/>
                          </a:solidFill>
                          <a:latin typeface="メイリオ" panose="020B0604030504040204" pitchFamily="50" charset="-128"/>
                          <a:ea typeface="メイリオ" panose="020B0604030504040204" pitchFamily="50" charset="-128"/>
                        </a:rPr>
                        <a:t>(</a:t>
                      </a:r>
                      <a:r>
                        <a:rPr kumimoji="1" lang="ja-JP" altLang="en-US" sz="1050" b="1" dirty="0">
                          <a:solidFill>
                            <a:schemeClr val="tx1"/>
                          </a:solidFill>
                          <a:latin typeface="メイリオ" panose="020B0604030504040204" pitchFamily="50" charset="-128"/>
                          <a:ea typeface="メイリオ" panose="020B0604030504040204" pitchFamily="50" charset="-128"/>
                        </a:rPr>
                        <a:t>火</a:t>
                      </a:r>
                      <a:r>
                        <a:rPr kumimoji="1" lang="en-US" altLang="ja-JP" sz="1050" b="1" dirty="0">
                          <a:solidFill>
                            <a:schemeClr val="tx1"/>
                          </a:solidFill>
                          <a:latin typeface="メイリオ" panose="020B0604030504040204" pitchFamily="50" charset="-128"/>
                          <a:ea typeface="メイリオ" panose="020B0604030504040204" pitchFamily="50" charset="-128"/>
                        </a:rPr>
                        <a:t>)  </a:t>
                      </a:r>
                      <a:r>
                        <a:rPr kumimoji="1" lang="ja-JP" altLang="en-US" sz="1050" b="1" dirty="0">
                          <a:solidFill>
                            <a:schemeClr val="tx1"/>
                          </a:solidFill>
                          <a:latin typeface="メイリオ" panose="020B0604030504040204" pitchFamily="50" charset="-128"/>
                          <a:ea typeface="メイリオ" panose="020B0604030504040204" pitchFamily="50" charset="-128"/>
                        </a:rPr>
                        <a:t>午後</a:t>
                      </a:r>
                      <a:r>
                        <a:rPr kumimoji="1" lang="en-US" altLang="ja-JP" sz="1050" b="1" dirty="0">
                          <a:solidFill>
                            <a:schemeClr val="tx1"/>
                          </a:solidFill>
                          <a:latin typeface="メイリオ" panose="020B0604030504040204" pitchFamily="50" charset="-128"/>
                          <a:ea typeface="メイリオ" panose="020B0604030504040204" pitchFamily="50" charset="-128"/>
                        </a:rPr>
                        <a:t>2</a:t>
                      </a:r>
                      <a:r>
                        <a:rPr kumimoji="1" lang="ja-JP" altLang="en-US" sz="1050" b="1" dirty="0">
                          <a:solidFill>
                            <a:schemeClr val="tx1"/>
                          </a:solidFill>
                          <a:latin typeface="メイリオ" panose="020B0604030504040204" pitchFamily="50" charset="-128"/>
                          <a:ea typeface="メイリオ" panose="020B0604030504040204" pitchFamily="50" charset="-128"/>
                        </a:rPr>
                        <a:t>時～</a:t>
                      </a:r>
                      <a:r>
                        <a:rPr kumimoji="1" lang="ja-JP" altLang="en-US" sz="1050" b="0" dirty="0">
                          <a:solidFill>
                            <a:schemeClr val="tx1"/>
                          </a:solidFill>
                          <a:latin typeface="メイリオ" panose="020B0604030504040204" pitchFamily="50" charset="-128"/>
                          <a:ea typeface="メイリオ" panose="020B0604030504040204" pitchFamily="50" charset="-128"/>
                        </a:rPr>
                        <a:t>（受付：午後</a:t>
                      </a:r>
                      <a:r>
                        <a:rPr kumimoji="1" lang="en-US" altLang="ja-JP" sz="1050" b="0" dirty="0">
                          <a:solidFill>
                            <a:schemeClr val="tx1"/>
                          </a:solidFill>
                          <a:latin typeface="メイリオ" panose="020B0604030504040204" pitchFamily="50" charset="-128"/>
                          <a:ea typeface="メイリオ" panose="020B0604030504040204" pitchFamily="50" charset="-128"/>
                        </a:rPr>
                        <a:t>1</a:t>
                      </a:r>
                      <a:r>
                        <a:rPr kumimoji="1" lang="ja-JP" altLang="en-US" sz="1050" b="0" dirty="0">
                          <a:solidFill>
                            <a:schemeClr val="tx1"/>
                          </a:solidFill>
                          <a:latin typeface="メイリオ" panose="020B0604030504040204" pitchFamily="50" charset="-128"/>
                          <a:ea typeface="メイリオ" panose="020B0604030504040204" pitchFamily="50" charset="-128"/>
                        </a:rPr>
                        <a:t>時</a:t>
                      </a:r>
                      <a:r>
                        <a:rPr kumimoji="1" lang="en-US" altLang="ja-JP" sz="1050" b="0" dirty="0">
                          <a:solidFill>
                            <a:schemeClr val="tx1"/>
                          </a:solidFill>
                          <a:latin typeface="メイリオ" panose="020B0604030504040204" pitchFamily="50" charset="-128"/>
                          <a:ea typeface="メイリオ" panose="020B0604030504040204" pitchFamily="50" charset="-128"/>
                        </a:rPr>
                        <a:t>30</a:t>
                      </a:r>
                      <a:r>
                        <a:rPr kumimoji="1" lang="ja-JP" altLang="en-US" sz="1050" b="0" dirty="0">
                          <a:solidFill>
                            <a:schemeClr val="tx1"/>
                          </a:solidFill>
                          <a:latin typeface="メイリオ" panose="020B0604030504040204" pitchFamily="50" charset="-128"/>
                          <a:ea typeface="メイリオ" panose="020B0604030504040204" pitchFamily="50" charset="-128"/>
                        </a:rPr>
                        <a:t>分～）</a:t>
                      </a:r>
                      <a:endParaRPr kumimoji="1" lang="en-US" altLang="ja-JP" sz="1050" b="0" dirty="0">
                        <a:solidFill>
                          <a:schemeClr val="tx1"/>
                        </a:solidFill>
                        <a:latin typeface="メイリオ" panose="020B0604030504040204" pitchFamily="50" charset="-128"/>
                        <a:ea typeface="メイリオ" panose="020B0604030504040204" pitchFamily="50" charset="-128"/>
                      </a:endParaRPr>
                    </a:p>
                    <a:p>
                      <a:pPr>
                        <a:lnSpc>
                          <a:spcPts val="1500"/>
                        </a:lnSpc>
                      </a:pPr>
                      <a:r>
                        <a:rPr lang="en-US" altLang="ja-JP" sz="1050" b="1" kern="0" dirty="0">
                          <a:effectLst/>
                          <a:latin typeface="メイリオ" panose="020B0604030504040204" pitchFamily="50" charset="-128"/>
                          <a:ea typeface="メイリオ" panose="020B0604030504040204" pitchFamily="50" charset="-128"/>
                        </a:rPr>
                        <a:t> </a:t>
                      </a:r>
                      <a:r>
                        <a:rPr lang="ja-JP" altLang="ja-JP" sz="1050" b="1" kern="0" dirty="0">
                          <a:effectLst/>
                          <a:latin typeface="メイリオ" panose="020B0604030504040204" pitchFamily="50" charset="-128"/>
                          <a:ea typeface="メイリオ" panose="020B0604030504040204" pitchFamily="50" charset="-128"/>
                        </a:rPr>
                        <a:t>木更津商工会議所</a:t>
                      </a:r>
                      <a:r>
                        <a:rPr lang="en-US" altLang="ja-JP" sz="1050" b="1" kern="0" dirty="0">
                          <a:effectLst/>
                          <a:latin typeface="メイリオ" panose="020B0604030504040204" pitchFamily="50" charset="-128"/>
                          <a:ea typeface="メイリオ" panose="020B0604030504040204" pitchFamily="50" charset="-128"/>
                        </a:rPr>
                        <a:t>3F</a:t>
                      </a:r>
                      <a:r>
                        <a:rPr lang="ja-JP" altLang="en-US" sz="1050" b="1" kern="0" dirty="0">
                          <a:effectLst/>
                          <a:latin typeface="メイリオ" panose="020B0604030504040204" pitchFamily="50" charset="-128"/>
                          <a:ea typeface="メイリオ" panose="020B0604030504040204" pitchFamily="50" charset="-128"/>
                        </a:rPr>
                        <a:t> 研修室         </a:t>
                      </a:r>
                      <a:r>
                        <a:rPr lang="en-US" altLang="ja-JP" sz="1050" kern="0" dirty="0">
                          <a:effectLst/>
                          <a:latin typeface="メイリオ" panose="020B0604030504040204" pitchFamily="50" charset="-128"/>
                          <a:ea typeface="メイリオ" panose="020B0604030504040204" pitchFamily="50" charset="-128"/>
                        </a:rPr>
                        <a:t>(</a:t>
                      </a:r>
                      <a:r>
                        <a:rPr lang="ja-JP" altLang="ja-JP" sz="1050" kern="0" dirty="0">
                          <a:effectLst/>
                          <a:latin typeface="メイリオ" panose="020B0604030504040204" pitchFamily="50" charset="-128"/>
                          <a:ea typeface="メイリオ" panose="020B0604030504040204" pitchFamily="50" charset="-128"/>
                        </a:rPr>
                        <a:t>木更津市潮浜</a:t>
                      </a:r>
                      <a:r>
                        <a:rPr lang="en-US" altLang="ja-JP" sz="1050" kern="0" dirty="0">
                          <a:effectLst/>
                          <a:latin typeface="メイリオ" panose="020B0604030504040204" pitchFamily="50" charset="-128"/>
                          <a:ea typeface="メイリオ" panose="020B0604030504040204" pitchFamily="50" charset="-128"/>
                        </a:rPr>
                        <a:t>1-17-59)</a:t>
                      </a:r>
                      <a:r>
                        <a:rPr lang="ja-JP" altLang="en-US" sz="1050" kern="0" dirty="0">
                          <a:effectLst/>
                          <a:latin typeface="メイリオ" panose="020B0604030504040204" pitchFamily="50" charset="-128"/>
                          <a:ea typeface="メイリオ" panose="020B0604030504040204" pitchFamily="50" charset="-128"/>
                        </a:rPr>
                        <a:t>　 </a:t>
                      </a:r>
                      <a:r>
                        <a:rPr lang="en-US" altLang="ja-JP" sz="1050" kern="0" dirty="0">
                          <a:effectLst/>
                          <a:latin typeface="メイリオ" panose="020B0604030504040204" pitchFamily="50" charset="-128"/>
                          <a:ea typeface="メイリオ" panose="020B0604030504040204" pitchFamily="50" charset="-128"/>
                        </a:rPr>
                        <a:t>TEL: 0438-37-8700</a:t>
                      </a:r>
                      <a:endParaRPr kumimoji="1" lang="en-US" altLang="ja-JP" sz="1050" b="0" dirty="0">
                        <a:solidFill>
                          <a:schemeClr val="tx1"/>
                        </a:solidFill>
                        <a:latin typeface="メイリオ" panose="020B0604030504040204" pitchFamily="50" charset="-128"/>
                        <a:ea typeface="メイリオ" panose="020B0604030504040204" pitchFamily="50" charset="-128"/>
                      </a:endParaRPr>
                    </a:p>
                  </a:txBody>
                  <a:tcPr marL="82935" marR="82935" marT="41468" marB="41468" anchor="ctr"/>
                </a:tc>
                <a:extLst>
                  <a:ext uri="{0D108BD9-81ED-4DB2-BD59-A6C34878D82A}">
                    <a16:rowId xmlns:a16="http://schemas.microsoft.com/office/drawing/2014/main" val="1861516663"/>
                  </a:ext>
                </a:extLst>
              </a:tr>
              <a:tr h="1511699">
                <a:tc>
                  <a:txBody>
                    <a:bodyPr/>
                    <a:lstStyle/>
                    <a:p>
                      <a:r>
                        <a:rPr kumimoji="1" lang="ja-JP" altLang="en-US" sz="1000" b="1" spc="0" dirty="0">
                          <a:solidFill>
                            <a:schemeClr val="tx1"/>
                          </a:solidFill>
                        </a:rPr>
                        <a:t>プログラム</a:t>
                      </a:r>
                      <a:endParaRPr kumimoji="1" lang="ja-JP" altLang="en-US" sz="1000" b="1" spc="0" dirty="0">
                        <a:solidFill>
                          <a:schemeClr val="tx1"/>
                        </a:solidFill>
                        <a:latin typeface="メイリオ" panose="020B0604030504040204" pitchFamily="50" charset="-128"/>
                        <a:ea typeface="メイリオ" panose="020B0604030504040204" pitchFamily="50" charset="-128"/>
                      </a:endParaRPr>
                    </a:p>
                  </a:txBody>
                  <a:tcPr marL="82935" marR="82935" marT="41468" marB="41468" anchor="ctr"/>
                </a:tc>
                <a:tc>
                  <a:txBody>
                    <a:bodyPr/>
                    <a:lstStyle/>
                    <a:p>
                      <a:pPr marL="0" marR="0" lvl="0" indent="0" algn="l" defTabSz="567071" rtl="0" eaLnBrk="1" fontAlgn="auto" latinLnBrk="0" hangingPunct="1">
                        <a:lnSpc>
                          <a:spcPts val="1600"/>
                        </a:lnSpc>
                        <a:spcBef>
                          <a:spcPts val="0"/>
                        </a:spcBef>
                        <a:spcAft>
                          <a:spcPts val="0"/>
                        </a:spcAft>
                        <a:buClrTx/>
                        <a:buSzTx/>
                        <a:buFontTx/>
                        <a:buNone/>
                        <a:tabLst/>
                        <a:defRPr/>
                      </a:pPr>
                      <a:r>
                        <a:rPr kumimoji="1" lang="ja-JP" altLang="en-US" sz="1050" b="1" dirty="0">
                          <a:solidFill>
                            <a:schemeClr val="tx1"/>
                          </a:solidFill>
                          <a:latin typeface="メイリオ" panose="020B0604030504040204" pitchFamily="50" charset="-128"/>
                          <a:ea typeface="メイリオ" panose="020B0604030504040204" pitchFamily="50" charset="-128"/>
                        </a:rPr>
                        <a:t>１　概要説明　　</a:t>
                      </a:r>
                      <a:r>
                        <a:rPr kumimoji="1" lang="ja-JP" altLang="en-US" sz="1050" b="0" dirty="0">
                          <a:solidFill>
                            <a:schemeClr val="tx1"/>
                          </a:solidFill>
                          <a:latin typeface="メイリオ" panose="020B0604030504040204" pitchFamily="50" charset="-128"/>
                          <a:ea typeface="メイリオ" panose="020B0604030504040204" pitchFamily="50" charset="-128"/>
                        </a:rPr>
                        <a:t>＊説明会は１時間３０分を予定しております</a:t>
                      </a:r>
                      <a:endParaRPr kumimoji="1" lang="en-US" altLang="ja-JP" sz="1050" b="0" dirty="0">
                        <a:solidFill>
                          <a:schemeClr val="tx1"/>
                        </a:solidFill>
                        <a:latin typeface="メイリオ" panose="020B0604030504040204" pitchFamily="50" charset="-128"/>
                        <a:ea typeface="メイリオ" panose="020B0604030504040204" pitchFamily="50" charset="-128"/>
                      </a:endParaRPr>
                    </a:p>
                    <a:p>
                      <a:pPr>
                        <a:lnSpc>
                          <a:spcPts val="1800"/>
                        </a:lnSpc>
                      </a:pPr>
                      <a:r>
                        <a:rPr kumimoji="1" lang="ja-JP" altLang="en-US" sz="1050" b="0" dirty="0">
                          <a:solidFill>
                            <a:schemeClr val="tx1"/>
                          </a:solidFill>
                          <a:latin typeface="メイリオ" panose="020B0604030504040204" pitchFamily="50" charset="-128"/>
                          <a:ea typeface="メイリオ" panose="020B0604030504040204" pitchFamily="50" charset="-128"/>
                        </a:rPr>
                        <a:t>　関東経済産業局　　　   （１）事業再構築補助金を含む国の補助制度の概要について</a:t>
                      </a:r>
                      <a:endParaRPr kumimoji="1" lang="en-US" altLang="ja-JP" sz="1050" b="0" dirty="0">
                        <a:solidFill>
                          <a:schemeClr val="tx1"/>
                        </a:solidFill>
                        <a:latin typeface="メイリオ" panose="020B0604030504040204" pitchFamily="50" charset="-128"/>
                        <a:ea typeface="メイリオ" panose="020B0604030504040204" pitchFamily="50" charset="-128"/>
                      </a:endParaRPr>
                    </a:p>
                    <a:p>
                      <a:pPr>
                        <a:lnSpc>
                          <a:spcPts val="1800"/>
                        </a:lnSpc>
                      </a:pPr>
                      <a:r>
                        <a:rPr kumimoji="1" lang="ja-JP" altLang="en-US" sz="1050" b="0" dirty="0">
                          <a:solidFill>
                            <a:schemeClr val="tx1"/>
                          </a:solidFill>
                          <a:latin typeface="メイリオ" panose="020B0604030504040204" pitchFamily="50" charset="-128"/>
                          <a:ea typeface="メイリオ" panose="020B0604030504040204" pitchFamily="50" charset="-128"/>
                        </a:rPr>
                        <a:t>　千葉県産業振興センター（２）補助金申請のポイントについて</a:t>
                      </a:r>
                      <a:endParaRPr kumimoji="1" lang="en-US" altLang="ja-JP" sz="1050" b="0" dirty="0">
                        <a:solidFill>
                          <a:schemeClr val="tx1"/>
                        </a:solidFill>
                        <a:latin typeface="メイリオ" panose="020B0604030504040204" pitchFamily="50" charset="-128"/>
                        <a:ea typeface="メイリオ" panose="020B0604030504040204" pitchFamily="50" charset="-128"/>
                      </a:endParaRPr>
                    </a:p>
                    <a:p>
                      <a:pPr>
                        <a:lnSpc>
                          <a:spcPts val="1800"/>
                        </a:lnSpc>
                      </a:pPr>
                      <a:r>
                        <a:rPr kumimoji="1" lang="ja-JP" altLang="en-US" sz="1050" b="0" dirty="0">
                          <a:solidFill>
                            <a:schemeClr val="tx1"/>
                          </a:solidFill>
                          <a:latin typeface="メイリオ" panose="020B0604030504040204" pitchFamily="50" charset="-128"/>
                          <a:ea typeface="メイリオ" panose="020B0604030504040204" pitchFamily="50" charset="-128"/>
                        </a:rPr>
                        <a:t>　　　　　　　　　　　　　　　・ものづくり補助金　申請書作成のコツ</a:t>
                      </a:r>
                      <a:endParaRPr kumimoji="1" lang="en-US" altLang="ja-JP" sz="1050" b="0" dirty="0">
                        <a:solidFill>
                          <a:schemeClr val="tx1"/>
                        </a:solidFill>
                        <a:latin typeface="メイリオ" panose="020B0604030504040204" pitchFamily="50" charset="-128"/>
                        <a:ea typeface="メイリオ" panose="020B0604030504040204" pitchFamily="50" charset="-128"/>
                      </a:endParaRPr>
                    </a:p>
                    <a:p>
                      <a:pPr>
                        <a:lnSpc>
                          <a:spcPts val="1800"/>
                        </a:lnSpc>
                      </a:pPr>
                      <a:r>
                        <a:rPr kumimoji="1" lang="ja-JP" altLang="en-US" sz="1050" b="0" dirty="0">
                          <a:solidFill>
                            <a:schemeClr val="tx1"/>
                          </a:solidFill>
                          <a:latin typeface="メイリオ" panose="020B0604030504040204" pitchFamily="50" charset="-128"/>
                          <a:ea typeface="メイリオ" panose="020B0604030504040204" pitchFamily="50" charset="-128"/>
                        </a:rPr>
                        <a:t>　　　　　　　　　　　　　　　・事業再構築補助金　申請書作成のコツ</a:t>
                      </a:r>
                    </a:p>
                    <a:p>
                      <a:pPr>
                        <a:lnSpc>
                          <a:spcPts val="1600"/>
                        </a:lnSpc>
                      </a:pPr>
                      <a:r>
                        <a:rPr kumimoji="1" lang="ja-JP" altLang="en-US" sz="1050" b="1" dirty="0">
                          <a:solidFill>
                            <a:schemeClr val="tx1"/>
                          </a:solidFill>
                          <a:latin typeface="メイリオ" panose="020B0604030504040204" pitchFamily="50" charset="-128"/>
                          <a:ea typeface="メイリオ" panose="020B0604030504040204" pitchFamily="50" charset="-128"/>
                        </a:rPr>
                        <a:t>２　個別相談会　</a:t>
                      </a:r>
                      <a:r>
                        <a:rPr kumimoji="1" lang="ja-JP" altLang="en-US" sz="1050" b="0" dirty="0">
                          <a:solidFill>
                            <a:schemeClr val="tx1"/>
                          </a:solidFill>
                          <a:latin typeface="メイリオ" panose="020B0604030504040204" pitchFamily="50" charset="-128"/>
                          <a:ea typeface="メイリオ" panose="020B0604030504040204" pitchFamily="50" charset="-128"/>
                        </a:rPr>
                        <a:t>（説明会終了後、希望者のみ）</a:t>
                      </a:r>
                    </a:p>
                  </a:txBody>
                  <a:tcPr marL="82935" marR="82935" marT="41468" marB="41468" anchor="ctr"/>
                </a:tc>
                <a:extLst>
                  <a:ext uri="{0D108BD9-81ED-4DB2-BD59-A6C34878D82A}">
                    <a16:rowId xmlns:a16="http://schemas.microsoft.com/office/drawing/2014/main" val="1735933838"/>
                  </a:ext>
                </a:extLst>
              </a:tr>
              <a:tr h="426140">
                <a:tc>
                  <a:txBody>
                    <a:bodyPr/>
                    <a:lstStyle/>
                    <a:p>
                      <a:r>
                        <a:rPr kumimoji="1" lang="ja-JP" altLang="en-US" sz="1000" b="1" dirty="0">
                          <a:solidFill>
                            <a:schemeClr val="tx1"/>
                          </a:solidFill>
                        </a:rPr>
                        <a:t>定員</a:t>
                      </a:r>
                      <a:r>
                        <a:rPr kumimoji="1" lang="en-US" altLang="ja-JP" sz="1000" b="1" dirty="0">
                          <a:solidFill>
                            <a:schemeClr val="tx1"/>
                          </a:solidFill>
                        </a:rPr>
                        <a:t>/</a:t>
                      </a:r>
                      <a:r>
                        <a:rPr kumimoji="1" lang="ja-JP" altLang="en-US" sz="1000" b="1" dirty="0">
                          <a:solidFill>
                            <a:schemeClr val="tx1"/>
                          </a:solidFill>
                        </a:rPr>
                        <a:t>参加費</a:t>
                      </a:r>
                      <a:endParaRPr kumimoji="1" lang="ja-JP" altLang="en-US" sz="1000" b="1" dirty="0">
                        <a:solidFill>
                          <a:schemeClr val="tx1"/>
                        </a:solidFill>
                        <a:latin typeface="メイリオ" panose="020B0604030504040204" pitchFamily="50" charset="-128"/>
                        <a:ea typeface="メイリオ" panose="020B0604030504040204" pitchFamily="50" charset="-128"/>
                      </a:endParaRPr>
                    </a:p>
                  </a:txBody>
                  <a:tcPr marL="82935" marR="82935" marT="41468" marB="41468" anchor="ctr"/>
                </a:tc>
                <a:tc>
                  <a:txBody>
                    <a:bodyPr/>
                    <a:lstStyle/>
                    <a:p>
                      <a:pPr marL="0" marR="0" lvl="0" indent="0" algn="l" defTabSz="685800" rtl="0" eaLnBrk="1" fontAlgn="auto" latinLnBrk="0" hangingPunct="1">
                        <a:lnSpc>
                          <a:spcPts val="1600"/>
                        </a:lnSpc>
                        <a:spcBef>
                          <a:spcPts val="0"/>
                        </a:spcBef>
                        <a:spcAft>
                          <a:spcPts val="0"/>
                        </a:spcAft>
                        <a:buClrTx/>
                        <a:buSzTx/>
                        <a:buFontTx/>
                        <a:buNone/>
                        <a:tabLst/>
                        <a:defRPr/>
                      </a:pPr>
                      <a:r>
                        <a:rPr kumimoji="1" lang="ja-JP" altLang="en-US" sz="1000" b="1" kern="100">
                          <a:solidFill>
                            <a:schemeClr val="tx1"/>
                          </a:solidFill>
                          <a:effectLst/>
                          <a:latin typeface="メイリオ" panose="020B0604030504040204" pitchFamily="50" charset="-128"/>
                          <a:ea typeface="メイリオ" panose="020B0604030504040204" pitchFamily="50" charset="-128"/>
                        </a:rPr>
                        <a:t>定員</a:t>
                      </a:r>
                      <a:r>
                        <a:rPr lang="en-US" altLang="ja-JP" sz="1000" b="1" kern="100">
                          <a:effectLst/>
                          <a:latin typeface="メイリオ" panose="020B0604030504040204" pitchFamily="50" charset="-128"/>
                          <a:ea typeface="メイリオ" panose="020B0604030504040204" pitchFamily="50" charset="-128"/>
                        </a:rPr>
                        <a:t>40</a:t>
                      </a:r>
                      <a:r>
                        <a:rPr lang="ja-JP" altLang="ja-JP" sz="1000" b="1" kern="100" dirty="0">
                          <a:effectLst/>
                          <a:latin typeface="メイリオ" panose="020B0604030504040204" pitchFamily="50" charset="-128"/>
                          <a:ea typeface="メイリオ" panose="020B0604030504040204" pitchFamily="50" charset="-128"/>
                        </a:rPr>
                        <a:t>名</a:t>
                      </a:r>
                      <a:r>
                        <a:rPr kumimoji="1" lang="ja-JP" altLang="en-US" sz="1000" b="1" dirty="0">
                          <a:solidFill>
                            <a:schemeClr val="tx1"/>
                          </a:solidFill>
                          <a:latin typeface="メイリオ" panose="020B0604030504040204" pitchFamily="50" charset="-128"/>
                          <a:ea typeface="メイリオ" panose="020B0604030504040204" pitchFamily="50" charset="-128"/>
                        </a:rPr>
                        <a:t>  </a:t>
                      </a:r>
                      <a:r>
                        <a:rPr kumimoji="1" lang="en-US" altLang="ja-JP" sz="1000" b="1" dirty="0">
                          <a:solidFill>
                            <a:schemeClr val="tx1"/>
                          </a:solidFill>
                          <a:latin typeface="メイリオ" panose="020B0604030504040204" pitchFamily="50" charset="-128"/>
                          <a:ea typeface="メイリオ" panose="020B0604030504040204" pitchFamily="50" charset="-128"/>
                        </a:rPr>
                        <a:t>/</a:t>
                      </a:r>
                      <a:r>
                        <a:rPr kumimoji="1" lang="ja-JP" altLang="en-US" sz="1000" b="1" dirty="0">
                          <a:solidFill>
                            <a:schemeClr val="tx1"/>
                          </a:solidFill>
                          <a:latin typeface="メイリオ" panose="020B0604030504040204" pitchFamily="50" charset="-128"/>
                          <a:ea typeface="メイリオ" panose="020B0604030504040204" pitchFamily="50" charset="-128"/>
                        </a:rPr>
                        <a:t>  参加費 無料　</a:t>
                      </a:r>
                      <a:r>
                        <a:rPr lang="ja-JP" altLang="en-US" sz="1000" dirty="0">
                          <a:solidFill>
                            <a:prstClr val="black"/>
                          </a:solidFill>
                          <a:latin typeface="メイリオ" panose="020B0604030504040204" pitchFamily="50" charset="-128"/>
                          <a:ea typeface="メイリオ" panose="020B0604030504040204" pitchFamily="50" charset="-128"/>
                        </a:rPr>
                        <a:t>＊先着順で定員になり次第締め切ります　 </a:t>
                      </a:r>
                      <a:endParaRPr kumimoji="1" lang="ja-JP" altLang="en-US" sz="1000" b="0" dirty="0">
                        <a:solidFill>
                          <a:schemeClr val="tx1"/>
                        </a:solidFill>
                        <a:latin typeface="メイリオ" panose="020B0604030504040204" pitchFamily="50" charset="-128"/>
                        <a:ea typeface="メイリオ" panose="020B0604030504040204" pitchFamily="50" charset="-128"/>
                      </a:endParaRPr>
                    </a:p>
                  </a:txBody>
                  <a:tcPr marL="82935" marR="82935" marT="41468" marB="41468" anchor="ctr"/>
                </a:tc>
                <a:extLst>
                  <a:ext uri="{0D108BD9-81ED-4DB2-BD59-A6C34878D82A}">
                    <a16:rowId xmlns:a16="http://schemas.microsoft.com/office/drawing/2014/main" val="704667404"/>
                  </a:ext>
                </a:extLst>
              </a:tr>
              <a:tr h="455161">
                <a:tc>
                  <a:txBody>
                    <a:bodyPr/>
                    <a:lstStyle/>
                    <a:p>
                      <a:r>
                        <a:rPr kumimoji="1" lang="ja-JP" altLang="en-US" sz="1000" b="1" dirty="0">
                          <a:solidFill>
                            <a:schemeClr val="tx1"/>
                          </a:solidFill>
                          <a:latin typeface="メイリオ" panose="020B0604030504040204" pitchFamily="50" charset="-128"/>
                          <a:ea typeface="メイリオ" panose="020B0604030504040204" pitchFamily="50" charset="-128"/>
                        </a:rPr>
                        <a:t>お申込方法</a:t>
                      </a:r>
                    </a:p>
                  </a:txBody>
                  <a:tcPr marL="82935" marR="82935" marT="41468" marB="41468" anchor="ctr"/>
                </a:tc>
                <a:tc>
                  <a:txBody>
                    <a:bodyPr/>
                    <a:lstStyle/>
                    <a:p>
                      <a:pPr marL="0" marR="0" lvl="0" indent="0" algn="l" defTabSz="685800" rtl="0" eaLnBrk="1" fontAlgn="auto" latinLnBrk="0" hangingPunct="1">
                        <a:lnSpc>
                          <a:spcPts val="1600"/>
                        </a:lnSpc>
                        <a:spcBef>
                          <a:spcPts val="0"/>
                        </a:spcBef>
                        <a:spcAft>
                          <a:spcPts val="0"/>
                        </a:spcAft>
                        <a:buClrTx/>
                        <a:buSzTx/>
                        <a:buFontTx/>
                        <a:buNone/>
                        <a:tabLst/>
                        <a:defRPr/>
                      </a:pPr>
                      <a:r>
                        <a:rPr lang="en-US" altLang="ja-JP" sz="1000" dirty="0">
                          <a:solidFill>
                            <a:prstClr val="black"/>
                          </a:solidFill>
                          <a:latin typeface="メイリオ" panose="020B0604030504040204" pitchFamily="50" charset="-128"/>
                          <a:ea typeface="メイリオ" panose="020B0604030504040204" pitchFamily="50" charset="-128"/>
                        </a:rPr>
                        <a:t>※</a:t>
                      </a:r>
                      <a:r>
                        <a:rPr lang="ja-JP" altLang="en-US" sz="1000" dirty="0">
                          <a:solidFill>
                            <a:prstClr val="black"/>
                          </a:solidFill>
                          <a:latin typeface="メイリオ" panose="020B0604030504040204" pitchFamily="50" charset="-128"/>
                          <a:ea typeface="メイリオ" panose="020B0604030504040204" pitchFamily="50" charset="-128"/>
                        </a:rPr>
                        <a:t>本書</a:t>
                      </a:r>
                      <a:r>
                        <a:rPr lang="en-US" altLang="ja-JP" sz="1000" dirty="0">
                          <a:solidFill>
                            <a:prstClr val="black"/>
                          </a:solidFill>
                          <a:latin typeface="メイリオ" panose="020B0604030504040204" pitchFamily="50" charset="-128"/>
                          <a:ea typeface="メイリオ" panose="020B0604030504040204" pitchFamily="50" charset="-128"/>
                        </a:rPr>
                        <a:t>(</a:t>
                      </a:r>
                      <a:r>
                        <a:rPr lang="ja-JP" altLang="en-US" sz="1000" dirty="0">
                          <a:solidFill>
                            <a:prstClr val="black"/>
                          </a:solidFill>
                          <a:latin typeface="メイリオ" panose="020B0604030504040204" pitchFamily="50" charset="-128"/>
                          <a:ea typeface="メイリオ" panose="020B0604030504040204" pitchFamily="50" charset="-128"/>
                        </a:rPr>
                        <a:t>参加申込書</a:t>
                      </a:r>
                      <a:r>
                        <a:rPr lang="en-US" altLang="ja-JP" sz="1000" dirty="0">
                          <a:solidFill>
                            <a:prstClr val="black"/>
                          </a:solidFill>
                          <a:latin typeface="メイリオ" panose="020B0604030504040204" pitchFamily="50" charset="-128"/>
                          <a:ea typeface="メイリオ" panose="020B0604030504040204" pitchFamily="50" charset="-128"/>
                        </a:rPr>
                        <a:t>)</a:t>
                      </a:r>
                      <a:r>
                        <a:rPr lang="ja-JP" altLang="en-US" sz="1000" dirty="0">
                          <a:solidFill>
                            <a:prstClr val="black"/>
                          </a:solidFill>
                          <a:latin typeface="メイリオ" panose="020B0604030504040204" pitchFamily="50" charset="-128"/>
                          <a:ea typeface="メイリオ" panose="020B0604030504040204" pitchFamily="50" charset="-128"/>
                        </a:rPr>
                        <a:t>に必要事項をご記入のうえ</a:t>
                      </a:r>
                      <a:r>
                        <a:rPr lang="ja-JP" altLang="en-US" sz="1000" spc="-300" dirty="0">
                          <a:solidFill>
                            <a:prstClr val="black"/>
                          </a:solidFill>
                          <a:latin typeface="メイリオ" panose="020B0604030504040204" pitchFamily="50" charset="-128"/>
                          <a:ea typeface="メイリオ" panose="020B0604030504040204" pitchFamily="50" charset="-128"/>
                        </a:rPr>
                        <a:t>、</a:t>
                      </a:r>
                      <a:r>
                        <a:rPr lang="ja-JP" altLang="en-US" sz="1000" b="1" u="sng" dirty="0">
                          <a:solidFill>
                            <a:prstClr val="black"/>
                          </a:solidFill>
                          <a:latin typeface="メイリオ" panose="020B0604030504040204" pitchFamily="50" charset="-128"/>
                          <a:ea typeface="メイリオ" panose="020B0604030504040204" pitchFamily="50" charset="-128"/>
                        </a:rPr>
                        <a:t>ＦＡＸにてお申し込みください</a:t>
                      </a:r>
                      <a:endParaRPr lang="ja-JP" altLang="en-US" sz="1000" dirty="0">
                        <a:solidFill>
                          <a:prstClr val="black"/>
                        </a:solidFill>
                        <a:latin typeface="メイリオ" panose="020B0604030504040204" pitchFamily="50" charset="-128"/>
                        <a:ea typeface="メイリオ" panose="020B0604030504040204" pitchFamily="50" charset="-128"/>
                      </a:endParaRPr>
                    </a:p>
                  </a:txBody>
                  <a:tcPr marL="82935" marR="82935" marT="41468" marB="41468" anchor="ctr"/>
                </a:tc>
                <a:extLst>
                  <a:ext uri="{0D108BD9-81ED-4DB2-BD59-A6C34878D82A}">
                    <a16:rowId xmlns:a16="http://schemas.microsoft.com/office/drawing/2014/main" val="194394703"/>
                  </a:ext>
                </a:extLst>
              </a:tr>
            </a:tbl>
          </a:graphicData>
        </a:graphic>
      </p:graphicFrame>
      <p:sp>
        <p:nvSpPr>
          <p:cNvPr id="2" name="タイトル 1"/>
          <p:cNvSpPr>
            <a:spLocks noGrp="1"/>
          </p:cNvSpPr>
          <p:nvPr>
            <p:ph type="ctrTitle"/>
          </p:nvPr>
        </p:nvSpPr>
        <p:spPr>
          <a:xfrm>
            <a:off x="341343" y="1155926"/>
            <a:ext cx="6175314" cy="1031999"/>
          </a:xfrm>
          <a:noFill/>
        </p:spPr>
        <p:txBody>
          <a:bodyPr>
            <a:noAutofit/>
          </a:bodyPr>
          <a:lstStyle/>
          <a:p>
            <a:pPr algn="l">
              <a:lnSpc>
                <a:spcPts val="1500"/>
              </a:lnSpc>
            </a:pPr>
            <a:r>
              <a:rPr lang="ja-JP" altLang="en-US" sz="1100" dirty="0">
                <a:latin typeface="メイリオ" panose="020B0604030504040204" pitchFamily="50" charset="-128"/>
                <a:ea typeface="メイリオ" panose="020B0604030504040204" pitchFamily="50" charset="-128"/>
              </a:rPr>
              <a:t>コロナ禍において</a:t>
            </a:r>
            <a:r>
              <a:rPr lang="ja-JP" altLang="en-US" sz="1100" spc="-3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中小企業等が行う新分野での展開等を行う際に必要な設備投資を後押しするため</a:t>
            </a:r>
            <a:r>
              <a:rPr lang="ja-JP" altLang="en-US" sz="1100" spc="-3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国の</a:t>
            </a:r>
            <a:r>
              <a:rPr lang="ja-JP" altLang="en-US" sz="1100" kern="700" dirty="0">
                <a:latin typeface="メイリオ" panose="020B0604030504040204" pitchFamily="50" charset="-128"/>
                <a:ea typeface="メイリオ" panose="020B0604030504040204" pitchFamily="50" charset="-128"/>
              </a:rPr>
              <a:t>各種補助事業</a:t>
            </a:r>
            <a:r>
              <a:rPr lang="ja-JP" altLang="en-US" sz="1100" dirty="0">
                <a:latin typeface="メイリオ" panose="020B0604030504040204" pitchFamily="50" charset="-128"/>
                <a:ea typeface="メイリオ" panose="020B0604030504040204" pitchFamily="50" charset="-128"/>
              </a:rPr>
              <a:t>の</a:t>
            </a:r>
            <a:r>
              <a:rPr lang="ja-JP" altLang="en-US" sz="1100" kern="800" dirty="0">
                <a:latin typeface="メイリオ" panose="020B0604030504040204" pitchFamily="50" charset="-128"/>
                <a:ea typeface="メイリオ" panose="020B0604030504040204" pitchFamily="50" charset="-128"/>
              </a:rPr>
              <a:t>概要説明</a:t>
            </a:r>
            <a:r>
              <a:rPr lang="ja-JP" altLang="en-US" sz="1100" kern="800" spc="30" dirty="0">
                <a:latin typeface="メイリオ" panose="020B0604030504040204" pitchFamily="50" charset="-128"/>
                <a:ea typeface="メイリオ" panose="020B0604030504040204" pitchFamily="50" charset="-128"/>
              </a:rPr>
              <a:t>や</a:t>
            </a:r>
            <a:r>
              <a:rPr lang="ja-JP" altLang="en-US" sz="1100" kern="800" dirty="0">
                <a:latin typeface="メイリオ" panose="020B0604030504040204" pitchFamily="50" charset="-128"/>
                <a:ea typeface="メイリオ" panose="020B0604030504040204" pitchFamily="50" charset="-128"/>
              </a:rPr>
              <a:t>個別相談</a:t>
            </a:r>
            <a:r>
              <a:rPr lang="ja-JP" altLang="en-US" sz="1100" dirty="0">
                <a:latin typeface="メイリオ" panose="020B0604030504040204" pitchFamily="50" charset="-128"/>
                <a:ea typeface="メイリオ" panose="020B0604030504040204" pitchFamily="50" charset="-128"/>
              </a:rPr>
              <a:t>を木更津市</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会場：木更津商工会議所</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で開催いたします　</a:t>
            </a:r>
            <a:br>
              <a:rPr lang="en-US" altLang="ja-JP" sz="1100" dirty="0">
                <a:latin typeface="メイリオ" panose="020B0604030504040204" pitchFamily="50" charset="-128"/>
                <a:ea typeface="メイリオ" panose="020B0604030504040204" pitchFamily="50" charset="-128"/>
              </a:rPr>
            </a:br>
            <a:r>
              <a:rPr lang="ja-JP" altLang="en-US" sz="1100" dirty="0">
                <a:latin typeface="メイリオ" panose="020B0604030504040204" pitchFamily="50" charset="-128"/>
                <a:ea typeface="メイリオ" panose="020B0604030504040204" pitchFamily="50" charset="-128"/>
              </a:rPr>
              <a:t>各種補助金の活用をご検討されている中小企業等の皆様や申請支援などを行っている支援機関</a:t>
            </a:r>
            <a:r>
              <a:rPr lang="ja-JP" altLang="en-US" sz="1100" spc="-3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金融機関等の皆様のご参加をお待ちしております</a:t>
            </a:r>
            <a:endParaRPr lang="ja-JP" altLang="en-US" sz="1400" dirty="0">
              <a:latin typeface="メイリオ" panose="020B0604030504040204" pitchFamily="50" charset="-128"/>
              <a:ea typeface="メイリオ" panose="020B0604030504040204" pitchFamily="50" charset="-128"/>
            </a:endParaRPr>
          </a:p>
        </p:txBody>
      </p:sp>
      <p:sp>
        <p:nvSpPr>
          <p:cNvPr id="24" name="サブタイトル 2">
            <a:extLst>
              <a:ext uri="{FF2B5EF4-FFF2-40B4-BE49-F238E27FC236}">
                <a16:creationId xmlns:a16="http://schemas.microsoft.com/office/drawing/2014/main" id="{A827DA36-80A0-45E5-8A25-9D2BB4876C07}"/>
              </a:ext>
            </a:extLst>
          </p:cNvPr>
          <p:cNvSpPr txBox="1">
            <a:spLocks/>
          </p:cNvSpPr>
          <p:nvPr/>
        </p:nvSpPr>
        <p:spPr>
          <a:xfrm>
            <a:off x="2119921" y="6490047"/>
            <a:ext cx="4207852" cy="261078"/>
          </a:xfrm>
          <a:prstGeom prst="rect">
            <a:avLst/>
          </a:prstGeom>
        </p:spPr>
        <p:txBody>
          <a:bodyPr vert="horz" lIns="91440" tIns="45720" rIns="91440" bIns="45720" rtlCol="0">
            <a:noAutofit/>
          </a:bodyPr>
          <a:lstStyle>
            <a:lvl1pPr marL="0" indent="0" algn="ctr" defTabSz="514350" rtl="0" eaLnBrk="1" latinLnBrk="0" hangingPunct="1">
              <a:lnSpc>
                <a:spcPct val="90000"/>
              </a:lnSpc>
              <a:spcBef>
                <a:spcPts val="563"/>
              </a:spcBef>
              <a:buFont typeface="Arial" panose="020B0604020202020204" pitchFamily="34" charset="0"/>
              <a:buNone/>
              <a:defRPr kumimoji="1" sz="1350" kern="1200">
                <a:solidFill>
                  <a:schemeClr val="tx1"/>
                </a:solidFill>
                <a:latin typeface="+mn-lt"/>
                <a:ea typeface="+mn-ea"/>
                <a:cs typeface="+mn-cs"/>
              </a:defRPr>
            </a:lvl1pPr>
            <a:lvl2pPr marL="257175" indent="0" algn="ctr" defTabSz="514350" rtl="0" eaLnBrk="1" latinLnBrk="0" hangingPunct="1">
              <a:lnSpc>
                <a:spcPct val="90000"/>
              </a:lnSpc>
              <a:spcBef>
                <a:spcPts val="281"/>
              </a:spcBef>
              <a:buFont typeface="Arial" panose="020B0604020202020204" pitchFamily="34" charset="0"/>
              <a:buNone/>
              <a:defRPr kumimoji="1" sz="1125" kern="1200">
                <a:solidFill>
                  <a:schemeClr val="tx1"/>
                </a:solidFill>
                <a:latin typeface="+mn-lt"/>
                <a:ea typeface="+mn-ea"/>
                <a:cs typeface="+mn-cs"/>
              </a:defRPr>
            </a:lvl2pPr>
            <a:lvl3pPr marL="514350" indent="0" algn="ctr" defTabSz="514350" rtl="0" eaLnBrk="1" latinLnBrk="0" hangingPunct="1">
              <a:lnSpc>
                <a:spcPct val="90000"/>
              </a:lnSpc>
              <a:spcBef>
                <a:spcPts val="281"/>
              </a:spcBef>
              <a:buFont typeface="Arial" panose="020B0604020202020204" pitchFamily="34" charset="0"/>
              <a:buNone/>
              <a:defRPr kumimoji="1" sz="1013" kern="1200">
                <a:solidFill>
                  <a:schemeClr val="tx1"/>
                </a:solidFill>
                <a:latin typeface="+mn-lt"/>
                <a:ea typeface="+mn-ea"/>
                <a:cs typeface="+mn-cs"/>
              </a:defRPr>
            </a:lvl3pPr>
            <a:lvl4pPr marL="771525" indent="0" algn="ctr" defTabSz="514350" rtl="0" eaLnBrk="1" latinLnBrk="0" hangingPunct="1">
              <a:lnSpc>
                <a:spcPct val="90000"/>
              </a:lnSpc>
              <a:spcBef>
                <a:spcPts val="281"/>
              </a:spcBef>
              <a:buFont typeface="Arial" panose="020B0604020202020204" pitchFamily="34" charset="0"/>
              <a:buNone/>
              <a:defRPr kumimoji="1" sz="900" kern="1200">
                <a:solidFill>
                  <a:schemeClr val="tx1"/>
                </a:solidFill>
                <a:latin typeface="+mn-lt"/>
                <a:ea typeface="+mn-ea"/>
                <a:cs typeface="+mn-cs"/>
              </a:defRPr>
            </a:lvl4pPr>
            <a:lvl5pPr marL="1028700" indent="0" algn="ctr" defTabSz="514350" rtl="0" eaLnBrk="1" latinLnBrk="0" hangingPunct="1">
              <a:lnSpc>
                <a:spcPct val="90000"/>
              </a:lnSpc>
              <a:spcBef>
                <a:spcPts val="281"/>
              </a:spcBef>
              <a:buFont typeface="Arial" panose="020B0604020202020204" pitchFamily="34" charset="0"/>
              <a:buNone/>
              <a:defRPr kumimoji="1" sz="900" kern="1200">
                <a:solidFill>
                  <a:schemeClr val="tx1"/>
                </a:solidFill>
                <a:latin typeface="+mn-lt"/>
                <a:ea typeface="+mn-ea"/>
                <a:cs typeface="+mn-cs"/>
              </a:defRPr>
            </a:lvl5pPr>
            <a:lvl6pPr marL="1285875" indent="0" algn="ctr" defTabSz="514350" rtl="0" eaLnBrk="1" latinLnBrk="0" hangingPunct="1">
              <a:lnSpc>
                <a:spcPct val="90000"/>
              </a:lnSpc>
              <a:spcBef>
                <a:spcPts val="281"/>
              </a:spcBef>
              <a:buFont typeface="Arial" panose="020B0604020202020204" pitchFamily="34" charset="0"/>
              <a:buNone/>
              <a:defRPr kumimoji="1" sz="900" kern="1200">
                <a:solidFill>
                  <a:schemeClr val="tx1"/>
                </a:solidFill>
                <a:latin typeface="+mn-lt"/>
                <a:ea typeface="+mn-ea"/>
                <a:cs typeface="+mn-cs"/>
              </a:defRPr>
            </a:lvl6pPr>
            <a:lvl7pPr marL="1543050" indent="0" algn="ctr" defTabSz="514350" rtl="0" eaLnBrk="1" latinLnBrk="0" hangingPunct="1">
              <a:lnSpc>
                <a:spcPct val="90000"/>
              </a:lnSpc>
              <a:spcBef>
                <a:spcPts val="281"/>
              </a:spcBef>
              <a:buFont typeface="Arial" panose="020B0604020202020204" pitchFamily="34" charset="0"/>
              <a:buNone/>
              <a:defRPr kumimoji="1" sz="900" kern="1200">
                <a:solidFill>
                  <a:schemeClr val="tx1"/>
                </a:solidFill>
                <a:latin typeface="+mn-lt"/>
                <a:ea typeface="+mn-ea"/>
                <a:cs typeface="+mn-cs"/>
              </a:defRPr>
            </a:lvl7pPr>
            <a:lvl8pPr marL="1800225" indent="0" algn="ctr" defTabSz="514350" rtl="0" eaLnBrk="1" latinLnBrk="0" hangingPunct="1">
              <a:lnSpc>
                <a:spcPct val="90000"/>
              </a:lnSpc>
              <a:spcBef>
                <a:spcPts val="281"/>
              </a:spcBef>
              <a:buFont typeface="Arial" panose="020B0604020202020204" pitchFamily="34" charset="0"/>
              <a:buNone/>
              <a:defRPr kumimoji="1" sz="900" kern="1200">
                <a:solidFill>
                  <a:schemeClr val="tx1"/>
                </a:solidFill>
                <a:latin typeface="+mn-lt"/>
                <a:ea typeface="+mn-ea"/>
                <a:cs typeface="+mn-cs"/>
              </a:defRPr>
            </a:lvl8pPr>
            <a:lvl9pPr marL="2057400" indent="0" algn="ctr" defTabSz="514350" rtl="0" eaLnBrk="1" latinLnBrk="0" hangingPunct="1">
              <a:lnSpc>
                <a:spcPct val="90000"/>
              </a:lnSpc>
              <a:spcBef>
                <a:spcPts val="281"/>
              </a:spcBef>
              <a:buFont typeface="Arial" panose="020B0604020202020204" pitchFamily="34" charset="0"/>
              <a:buNone/>
              <a:defRPr kumimoji="1" sz="900" kern="1200">
                <a:solidFill>
                  <a:schemeClr val="tx1"/>
                </a:solidFill>
                <a:latin typeface="+mn-lt"/>
                <a:ea typeface="+mn-ea"/>
                <a:cs typeface="+mn-cs"/>
              </a:defRPr>
            </a:lvl9pPr>
          </a:lstStyle>
          <a:p>
            <a:pPr algn="l" defTabSz="514333"/>
            <a:r>
              <a:rPr lang="ja-JP" altLang="en-US" sz="1000" spc="-50" dirty="0">
                <a:solidFill>
                  <a:prstClr val="black"/>
                </a:solidFill>
                <a:latin typeface="メイリオ" panose="020B0604030504040204" pitchFamily="50" charset="-128"/>
                <a:ea typeface="メイリオ" panose="020B0604030504040204" pitchFamily="50" charset="-128"/>
              </a:rPr>
              <a:t>事業再構築補助金ホームページ </a:t>
            </a:r>
            <a:r>
              <a:rPr lang="ja-JP" altLang="en-US" sz="1000" dirty="0">
                <a:solidFill>
                  <a:prstClr val="black"/>
                </a:solidFill>
                <a:latin typeface="メイリオ" panose="020B0604030504040204" pitchFamily="50" charset="-128"/>
                <a:ea typeface="メイリオ" panose="020B0604030504040204" pitchFamily="50" charset="-128"/>
              </a:rPr>
              <a:t>→ </a:t>
            </a:r>
            <a:r>
              <a:rPr lang="en-US" altLang="ja-JP" sz="1000" dirty="0">
                <a:solidFill>
                  <a:prstClr val="black"/>
                </a:solidFill>
                <a:latin typeface="メイリオ" panose="020B0604030504040204" pitchFamily="50" charset="-128"/>
                <a:ea typeface="メイリオ" panose="020B0604030504040204" pitchFamily="50" charset="-128"/>
              </a:rPr>
              <a:t>https://jigyou-saikouchiku.jp/</a:t>
            </a:r>
            <a:endParaRPr lang="ja-JP" altLang="en-US" sz="1000" dirty="0">
              <a:solidFill>
                <a:prstClr val="black"/>
              </a:solidFill>
              <a:latin typeface="メイリオ" panose="020B0604030504040204" pitchFamily="50" charset="-128"/>
              <a:ea typeface="メイリオ" panose="020B0604030504040204" pitchFamily="50" charset="-128"/>
            </a:endParaRPr>
          </a:p>
        </p:txBody>
      </p:sp>
      <p:graphicFrame>
        <p:nvGraphicFramePr>
          <p:cNvPr id="14" name="表 13">
            <a:extLst>
              <a:ext uri="{FF2B5EF4-FFF2-40B4-BE49-F238E27FC236}">
                <a16:creationId xmlns:a16="http://schemas.microsoft.com/office/drawing/2014/main" id="{8B4A3285-AEBA-4B89-9C24-C34012C635D0}"/>
              </a:ext>
            </a:extLst>
          </p:cNvPr>
          <p:cNvGraphicFramePr>
            <a:graphicFrameLocks noGrp="1"/>
          </p:cNvGraphicFramePr>
          <p:nvPr>
            <p:extLst>
              <p:ext uri="{D42A27DB-BD31-4B8C-83A1-F6EECF244321}">
                <p14:modId xmlns:p14="http://schemas.microsoft.com/office/powerpoint/2010/main" val="610477252"/>
              </p:ext>
            </p:extLst>
          </p:nvPr>
        </p:nvGraphicFramePr>
        <p:xfrm>
          <a:off x="298394" y="7058530"/>
          <a:ext cx="6232287" cy="2258869"/>
        </p:xfrm>
        <a:graphic>
          <a:graphicData uri="http://schemas.openxmlformats.org/drawingml/2006/table">
            <a:tbl>
              <a:tblPr firstRow="1" firstCol="1" bandRow="1" bandCol="1">
                <a:effectLst/>
              </a:tblPr>
              <a:tblGrid>
                <a:gridCol w="1596600">
                  <a:extLst>
                    <a:ext uri="{9D8B030D-6E8A-4147-A177-3AD203B41FA5}">
                      <a16:colId xmlns:a16="http://schemas.microsoft.com/office/drawing/2014/main" val="2688808780"/>
                    </a:ext>
                  </a:extLst>
                </a:gridCol>
                <a:gridCol w="914312">
                  <a:extLst>
                    <a:ext uri="{9D8B030D-6E8A-4147-A177-3AD203B41FA5}">
                      <a16:colId xmlns:a16="http://schemas.microsoft.com/office/drawing/2014/main" val="1476292988"/>
                    </a:ext>
                  </a:extLst>
                </a:gridCol>
                <a:gridCol w="3721375">
                  <a:extLst>
                    <a:ext uri="{9D8B030D-6E8A-4147-A177-3AD203B41FA5}">
                      <a16:colId xmlns:a16="http://schemas.microsoft.com/office/drawing/2014/main" val="182442346"/>
                    </a:ext>
                  </a:extLst>
                </a:gridCol>
              </a:tblGrid>
              <a:tr h="371732">
                <a:tc>
                  <a:txBody>
                    <a:bodyPr/>
                    <a:lstStyle/>
                    <a:p>
                      <a:pPr algn="l">
                        <a:spcAft>
                          <a:spcPts val="0"/>
                        </a:spcAft>
                      </a:pP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sz="1100" b="0" kern="100" dirty="0">
                          <a:effectLst/>
                          <a:latin typeface="メイリオ" panose="020B0604030504040204" pitchFamily="50" charset="-128"/>
                          <a:ea typeface="メイリオ" panose="020B0604030504040204" pitchFamily="50" charset="-128"/>
                          <a:cs typeface="Times New Roman" panose="02020603050405020304" pitchFamily="18" charset="0"/>
                        </a:rPr>
                        <a:t>企業名・団体名</a:t>
                      </a:r>
                      <a:endParaRPr lang="ja-JP" sz="900" b="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0291" marR="6029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altLang="ja-JP" sz="1050" kern="100" dirty="0">
                        <a:solidFill>
                          <a:srgbClr val="FF3300"/>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spcAft>
                          <a:spcPts val="0"/>
                        </a:spcAft>
                      </a:pP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0291" marR="6029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extLst>
                  <a:ext uri="{0D108BD9-81ED-4DB2-BD59-A6C34878D82A}">
                    <a16:rowId xmlns:a16="http://schemas.microsoft.com/office/drawing/2014/main" val="3423879751"/>
                  </a:ext>
                </a:extLst>
              </a:tr>
              <a:tr h="348060">
                <a:tc>
                  <a:txBody>
                    <a:bodyPr/>
                    <a:lstStyle/>
                    <a:p>
                      <a:pPr algn="l">
                        <a:spcAft>
                          <a:spcPts val="0"/>
                        </a:spcAft>
                      </a:pPr>
                      <a:r>
                        <a:rPr lang="en-US" altLang="ja-JP" sz="1100" b="0"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sz="1100" b="0" kern="100" dirty="0">
                          <a:effectLst/>
                          <a:latin typeface="メイリオ" panose="020B0604030504040204" pitchFamily="50" charset="-128"/>
                          <a:ea typeface="メイリオ" panose="020B0604030504040204" pitchFamily="50" charset="-128"/>
                          <a:cs typeface="Times New Roman" panose="02020603050405020304" pitchFamily="18" charset="0"/>
                        </a:rPr>
                        <a:t>所在地</a:t>
                      </a:r>
                      <a:r>
                        <a:rPr lang="ja-JP" altLang="en-US" sz="1100" b="0" kern="100" dirty="0">
                          <a:effectLst/>
                          <a:latin typeface="メイリオ" panose="020B0604030504040204" pitchFamily="50" charset="-128"/>
                          <a:ea typeface="メイリオ" panose="020B0604030504040204" pitchFamily="50" charset="-128"/>
                          <a:cs typeface="Times New Roman" panose="02020603050405020304" pitchFamily="18" charset="0"/>
                        </a:rPr>
                        <a:t>（市・町）</a:t>
                      </a:r>
                      <a:endParaRPr lang="ja-JP" sz="900" b="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0291" marR="6029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just">
                        <a:spcAft>
                          <a:spcPts val="0"/>
                        </a:spcAft>
                      </a:pPr>
                      <a:r>
                        <a:rPr lang="ja-JP" sz="14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0291" marR="6029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extLst>
                  <a:ext uri="{0D108BD9-81ED-4DB2-BD59-A6C34878D82A}">
                    <a16:rowId xmlns:a16="http://schemas.microsoft.com/office/drawing/2014/main" val="3965317853"/>
                  </a:ext>
                </a:extLst>
              </a:tr>
              <a:tr h="376684">
                <a:tc>
                  <a:txBody>
                    <a:bodyPr/>
                    <a:lstStyle/>
                    <a:p>
                      <a:pPr algn="l">
                        <a:spcAft>
                          <a:spcPts val="0"/>
                        </a:spcAft>
                      </a:pP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連絡先電話番号</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0291" marR="6029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just">
                        <a:spcAft>
                          <a:spcPts val="0"/>
                        </a:spcAft>
                      </a:pPr>
                      <a:r>
                        <a:rPr lang="en-US" sz="140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0291" marR="6029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extLst>
                  <a:ext uri="{0D108BD9-81ED-4DB2-BD59-A6C34878D82A}">
                    <a16:rowId xmlns:a16="http://schemas.microsoft.com/office/drawing/2014/main" val="2934312777"/>
                  </a:ext>
                </a:extLst>
              </a:tr>
              <a:tr h="423481">
                <a:tc rowSpan="2">
                  <a:txBody>
                    <a:bodyPr/>
                    <a:lstStyle/>
                    <a:p>
                      <a:pPr algn="l">
                        <a:spcAft>
                          <a:spcPts val="0"/>
                        </a:spcAft>
                      </a:pPr>
                      <a:endParaRPr lang="en-US" altLang="ja-JP" sz="700" kern="100" dirty="0">
                        <a:effectLst/>
                        <a:latin typeface="Century" panose="02040604050505020304" pitchFamily="18" charset="0"/>
                        <a:ea typeface="ＭＳ ゴシック" panose="020B0609070205080204" pitchFamily="49" charset="-128"/>
                        <a:cs typeface="Times New Roman" panose="02020603050405020304" pitchFamily="18" charset="0"/>
                      </a:endParaRPr>
                    </a:p>
                    <a:p>
                      <a:pPr algn="l">
                        <a:spcAft>
                          <a:spcPts val="0"/>
                        </a:spcAft>
                      </a:pP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参加者氏名</a:t>
                      </a:r>
                      <a:endPar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l">
                        <a:spcAft>
                          <a:spcPts val="0"/>
                        </a:spcAft>
                      </a:pPr>
                      <a:r>
                        <a:rPr lang="ja-JP" altLang="en-US" sz="11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1</a:t>
                      </a:r>
                      <a:r>
                        <a:rPr lang="ja-JP" altLang="en-US" sz="1100" kern="100" dirty="0">
                          <a:effectLst/>
                          <a:latin typeface="メイリオ" panose="020B0604030504040204" pitchFamily="50" charset="-128"/>
                          <a:ea typeface="メイリオ" panose="020B0604030504040204" pitchFamily="50" charset="-128"/>
                          <a:cs typeface="Times New Roman" panose="02020603050405020304" pitchFamily="18" charset="0"/>
                        </a:rPr>
                        <a:t>社</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2</a:t>
                      </a:r>
                      <a:r>
                        <a:rPr lang="ja-JP" altLang="en-US" sz="1100" kern="100" dirty="0">
                          <a:effectLst/>
                          <a:latin typeface="メイリオ" panose="020B0604030504040204" pitchFamily="50" charset="-128"/>
                          <a:ea typeface="メイリオ" panose="020B0604030504040204" pitchFamily="50" charset="-128"/>
                          <a:cs typeface="Times New Roman" panose="02020603050405020304" pitchFamily="18" charset="0"/>
                        </a:rPr>
                        <a:t>名まで）</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l">
                        <a:spcAft>
                          <a:spcPts val="0"/>
                        </a:spcAft>
                      </a:pP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0291" marR="6029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algn="ctr">
                        <a:spcAft>
                          <a:spcPts val="0"/>
                        </a:spcAft>
                      </a:pPr>
                      <a:r>
                        <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役職名</a:t>
                      </a:r>
                    </a:p>
                    <a:p>
                      <a:pPr algn="ctr">
                        <a:spcAft>
                          <a:spcPts val="0"/>
                        </a:spcAft>
                      </a:pPr>
                      <a:r>
                        <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氏　名</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0291" marR="6029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spcAft>
                          <a:spcPts val="0"/>
                        </a:spcAft>
                      </a:pPr>
                      <a:r>
                        <a:rPr lang="en-US" sz="1100" b="1"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0291" marR="6029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36675602"/>
                  </a:ext>
                </a:extLst>
              </a:tr>
              <a:tr h="342672">
                <a:tc vMerge="1">
                  <a:txBody>
                    <a:bodyPr/>
                    <a:lstStyle/>
                    <a:p>
                      <a:endParaRPr kumimoji="1" lang="ja-JP" altLang="en-US"/>
                    </a:p>
                  </a:txBody>
                  <a:tcPr/>
                </a:tc>
                <a:tc vMerge="1">
                  <a:txBody>
                    <a:bodyPr/>
                    <a:lstStyle/>
                    <a:p>
                      <a:endParaRPr kumimoji="1" lang="ja-JP" altLang="en-US"/>
                    </a:p>
                  </a:txBody>
                  <a:tcPr/>
                </a:tc>
                <a:tc>
                  <a:txBody>
                    <a:bodyPr/>
                    <a:lstStyle/>
                    <a:p>
                      <a:pPr algn="just">
                        <a:spcAft>
                          <a:spcPts val="0"/>
                        </a:spcAft>
                      </a:pPr>
                      <a:r>
                        <a:rPr lang="en-US" sz="110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0291" marR="6029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86349258"/>
                  </a:ext>
                </a:extLst>
              </a:tr>
              <a:tr h="385272">
                <a:tc>
                  <a:txBody>
                    <a:bodyPr/>
                    <a:lstStyle/>
                    <a:p>
                      <a:pPr algn="l">
                        <a:spcAft>
                          <a:spcPts val="0"/>
                        </a:spcAft>
                      </a:pPr>
                      <a:r>
                        <a:rPr lang="ja-JP" altLang="en-US" sz="1050"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100" kern="100" dirty="0">
                          <a:effectLst/>
                          <a:latin typeface="メイリオ" panose="020B0604030504040204" pitchFamily="50" charset="-128"/>
                          <a:ea typeface="メイリオ" panose="020B0604030504040204" pitchFamily="50" charset="-128"/>
                          <a:cs typeface="Times New Roman" panose="02020603050405020304" pitchFamily="18" charset="0"/>
                        </a:rPr>
                        <a:t>個別相談の希望</a:t>
                      </a:r>
                      <a:endParaRPr lang="en-US"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l">
                        <a:spcAft>
                          <a:spcPts val="0"/>
                        </a:spcAft>
                      </a:pPr>
                      <a:r>
                        <a:rPr lang="ja-JP" altLang="en-US" sz="900" kern="100" dirty="0">
                          <a:effectLst/>
                          <a:latin typeface="メイリオ" panose="020B0604030504040204" pitchFamily="50" charset="-128"/>
                          <a:ea typeface="メイリオ" panose="020B0604030504040204" pitchFamily="50" charset="-128"/>
                          <a:cs typeface="Times New Roman" panose="02020603050405020304" pitchFamily="18" charset="0"/>
                        </a:rPr>
                        <a:t>（いずれかに〇印）</a:t>
                      </a:r>
                      <a:endParaRPr 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0291" marR="602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l">
                        <a:spcAft>
                          <a:spcPts val="0"/>
                        </a:spcAft>
                      </a:pPr>
                      <a:endParaRPr lang="en-US" altLang="ja-JP" sz="5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l">
                        <a:spcAft>
                          <a:spcPts val="0"/>
                        </a:spcAft>
                      </a:pPr>
                      <a:r>
                        <a:rPr lang="ja-JP" altLang="en-US" sz="1050" kern="100" dirty="0">
                          <a:effectLst/>
                          <a:latin typeface="メイリオ" panose="020B0604030504040204" pitchFamily="50" charset="-128"/>
                          <a:ea typeface="メイリオ" panose="020B0604030504040204" pitchFamily="50" charset="-128"/>
                          <a:cs typeface="Times New Roman" panose="02020603050405020304" pitchFamily="18" charset="0"/>
                        </a:rPr>
                        <a:t>有　　・　　無 　</a:t>
                      </a:r>
                      <a:endParaRPr lang="en-US"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l">
                        <a:spcAft>
                          <a:spcPts val="0"/>
                        </a:spcAft>
                      </a:pPr>
                      <a:r>
                        <a:rPr lang="en-US"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050" kern="100" dirty="0">
                          <a:effectLst/>
                          <a:latin typeface="メイリオ" panose="020B0604030504040204" pitchFamily="50" charset="-128"/>
                          <a:ea typeface="メイリオ" panose="020B0604030504040204" pitchFamily="50" charset="-128"/>
                          <a:cs typeface="Times New Roman" panose="02020603050405020304" pitchFamily="18" charset="0"/>
                        </a:rPr>
                        <a:t>相談したい内容（　　　　　　　　　　　　　　　　　　　　　　　  ）</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0291" marR="6029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just">
                        <a:spcAft>
                          <a:spcPts val="0"/>
                        </a:spcAft>
                      </a:pP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0291" marR="6029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70116026"/>
                  </a:ext>
                </a:extLst>
              </a:tr>
            </a:tbl>
          </a:graphicData>
        </a:graphic>
      </p:graphicFrame>
      <p:sp>
        <p:nvSpPr>
          <p:cNvPr id="4" name="Rectangle 2"/>
          <p:cNvSpPr>
            <a:spLocks noChangeArrowheads="1"/>
          </p:cNvSpPr>
          <p:nvPr/>
        </p:nvSpPr>
        <p:spPr bwMode="auto">
          <a:xfrm>
            <a:off x="285585" y="5899506"/>
            <a:ext cx="6245094" cy="519641"/>
          </a:xfrm>
          <a:prstGeom prst="rect">
            <a:avLst/>
          </a:prstGeom>
          <a:solidFill>
            <a:schemeClr val="bg1">
              <a:lumMod val="95000"/>
            </a:schemeClr>
          </a:solidFill>
          <a:ln w="9525">
            <a:solidFill>
              <a:srgbClr val="000000"/>
            </a:solidFill>
            <a:miter lim="800000"/>
            <a:headEnd/>
            <a:tailEnd/>
          </a:ln>
        </p:spPr>
        <p:txBody>
          <a:bodyPr vert="horz" wrap="square" lIns="67385" tIns="8063" rIns="67385" bIns="8063" numCol="1" anchor="ctr" anchorCtr="0" compatLnSpc="1">
            <a:prstTxWarp prst="textNoShape">
              <a:avLst/>
            </a:prstTxWarp>
          </a:bodyPr>
          <a:lstStyle/>
          <a:p>
            <a:pPr defTabSz="829361" eaLnBrk="0" fontAlgn="base" hangingPunct="0">
              <a:lnSpc>
                <a:spcPct val="150000"/>
              </a:lnSpc>
              <a:spcBef>
                <a:spcPct val="0"/>
              </a:spcBef>
              <a:spcAft>
                <a:spcPct val="0"/>
              </a:spcAft>
            </a:pPr>
            <a:r>
              <a:rPr kumimoji="0" lang="ja-JP" altLang="en-US" sz="1050" dirty="0">
                <a:latin typeface="メイリオ" panose="020B0604030504040204" pitchFamily="50" charset="-128"/>
                <a:ea typeface="メイリオ" panose="020B0604030504040204" pitchFamily="50" charset="-128"/>
              </a:rPr>
              <a:t>問合せ先</a:t>
            </a:r>
            <a:r>
              <a:rPr kumimoji="0" lang="en-US" altLang="ja-JP" sz="1050" dirty="0">
                <a:latin typeface="メイリオ" panose="020B0604030504040204" pitchFamily="50" charset="-128"/>
                <a:ea typeface="メイリオ" panose="020B0604030504040204" pitchFamily="50" charset="-128"/>
              </a:rPr>
              <a:t>:</a:t>
            </a:r>
            <a:r>
              <a:rPr kumimoji="0" lang="ja-JP" altLang="en-US" sz="1050" dirty="0">
                <a:latin typeface="メイリオ" panose="020B0604030504040204" pitchFamily="50" charset="-128"/>
                <a:ea typeface="メイリオ" panose="020B0604030504040204" pitchFamily="50" charset="-128"/>
              </a:rPr>
              <a:t>公益財団法人千葉県産業振興センター 新事業支援部産学連携推進室 </a:t>
            </a:r>
            <a:r>
              <a:rPr lang="en-US" altLang="ja-JP" sz="1050" b="1" kern="0" dirty="0">
                <a:effectLst/>
                <a:latin typeface="メイリオ" panose="020B0604030504040204" pitchFamily="50" charset="-128"/>
                <a:ea typeface="メイリオ" panose="020B0604030504040204" pitchFamily="50" charset="-128"/>
              </a:rPr>
              <a:t>TEL:</a:t>
            </a:r>
            <a:r>
              <a:rPr kumimoji="0" lang="en-US" altLang="ja-JP" sz="1050" b="1" dirty="0">
                <a:latin typeface="メイリオ" panose="020B0604030504040204" pitchFamily="50" charset="-128"/>
                <a:ea typeface="メイリオ" panose="020B0604030504040204" pitchFamily="50" charset="-128"/>
              </a:rPr>
              <a:t>047</a:t>
            </a:r>
            <a:r>
              <a:rPr kumimoji="0" lang="ja-JP" altLang="en-US" sz="1050" b="1" dirty="0">
                <a:latin typeface="メイリオ" panose="020B0604030504040204" pitchFamily="50" charset="-128"/>
                <a:ea typeface="メイリオ" panose="020B0604030504040204" pitchFamily="50" charset="-128"/>
              </a:rPr>
              <a:t>ｰ</a:t>
            </a:r>
            <a:r>
              <a:rPr kumimoji="0" lang="en-US" altLang="ja-JP" sz="1050" b="1" dirty="0">
                <a:latin typeface="メイリオ" panose="020B0604030504040204" pitchFamily="50" charset="-128"/>
                <a:ea typeface="メイリオ" panose="020B0604030504040204" pitchFamily="50" charset="-128"/>
              </a:rPr>
              <a:t>426</a:t>
            </a:r>
            <a:r>
              <a:rPr kumimoji="0" lang="ja-JP" altLang="en-US" sz="1050" b="1" dirty="0">
                <a:latin typeface="メイリオ" panose="020B0604030504040204" pitchFamily="50" charset="-128"/>
                <a:ea typeface="メイリオ" panose="020B0604030504040204" pitchFamily="50" charset="-128"/>
              </a:rPr>
              <a:t>ｰ</a:t>
            </a:r>
            <a:r>
              <a:rPr kumimoji="0" lang="en-US" altLang="ja-JP" sz="1050" b="1" dirty="0">
                <a:latin typeface="メイリオ" panose="020B0604030504040204" pitchFamily="50" charset="-128"/>
                <a:ea typeface="メイリオ" panose="020B0604030504040204" pitchFamily="50" charset="-128"/>
              </a:rPr>
              <a:t>9200</a:t>
            </a:r>
            <a:r>
              <a:rPr kumimoji="0" lang="ja-JP" altLang="en-US" sz="1050" b="1" dirty="0">
                <a:latin typeface="メイリオ" panose="020B0604030504040204" pitchFamily="50" charset="-128"/>
                <a:ea typeface="メイリオ" panose="020B0604030504040204" pitchFamily="50" charset="-128"/>
              </a:rPr>
              <a:t>　</a:t>
            </a:r>
          </a:p>
          <a:p>
            <a:pPr defTabSz="829361" eaLnBrk="0" fontAlgn="base" hangingPunct="0">
              <a:lnSpc>
                <a:spcPct val="150000"/>
              </a:lnSpc>
              <a:spcBef>
                <a:spcPct val="0"/>
              </a:spcBef>
              <a:spcAft>
                <a:spcPct val="0"/>
              </a:spcAft>
            </a:pPr>
            <a:r>
              <a:rPr kumimoji="0" lang="ja-JP" altLang="en-US" sz="1050" dirty="0">
                <a:latin typeface="メイリオ" panose="020B0604030504040204" pitchFamily="50" charset="-128"/>
                <a:ea typeface="メイリオ" panose="020B0604030504040204" pitchFamily="50" charset="-128"/>
              </a:rPr>
              <a:t>主催</a:t>
            </a:r>
            <a:r>
              <a:rPr kumimoji="0" lang="en-US" altLang="ja-JP" sz="1050" dirty="0">
                <a:latin typeface="メイリオ" panose="020B0604030504040204" pitchFamily="50" charset="-128"/>
                <a:ea typeface="メイリオ" panose="020B0604030504040204" pitchFamily="50" charset="-128"/>
              </a:rPr>
              <a:t>:</a:t>
            </a:r>
            <a:r>
              <a:rPr kumimoji="0" lang="ja-JP" altLang="en-US" sz="1050" dirty="0">
                <a:latin typeface="メイリオ" panose="020B0604030504040204" pitchFamily="50" charset="-128"/>
                <a:ea typeface="メイリオ" panose="020B0604030504040204" pitchFamily="50" charset="-128"/>
              </a:rPr>
              <a:t>　千葉県</a:t>
            </a:r>
            <a:r>
              <a:rPr kumimoji="0" lang="ja-JP" altLang="en-US" sz="1050" spc="-300" dirty="0">
                <a:latin typeface="メイリオ" panose="020B0604030504040204" pitchFamily="50" charset="-128"/>
                <a:ea typeface="メイリオ" panose="020B0604030504040204" pitchFamily="50" charset="-128"/>
              </a:rPr>
              <a:t>、</a:t>
            </a:r>
            <a:r>
              <a:rPr kumimoji="0" lang="ja-JP" altLang="en-US" sz="1050" dirty="0">
                <a:latin typeface="メイリオ" panose="020B0604030504040204" pitchFamily="50" charset="-128"/>
                <a:ea typeface="メイリオ" panose="020B0604030504040204" pitchFamily="50" charset="-128"/>
              </a:rPr>
              <a:t>（公財）千葉県産業振興センター　</a:t>
            </a:r>
            <a:r>
              <a:rPr kumimoji="0" lang="en-US" altLang="ja-JP" sz="1050" dirty="0">
                <a:latin typeface="メイリオ" panose="020B0604030504040204" pitchFamily="50" charset="-128"/>
                <a:ea typeface="メイリオ" panose="020B0604030504040204" pitchFamily="50" charset="-128"/>
              </a:rPr>
              <a:t>/</a:t>
            </a:r>
            <a:r>
              <a:rPr kumimoji="0" lang="ja-JP" altLang="en-US" sz="1050" dirty="0">
                <a:latin typeface="メイリオ" panose="020B0604030504040204" pitchFamily="50" charset="-128"/>
                <a:ea typeface="メイリオ" panose="020B0604030504040204" pitchFamily="50" charset="-128"/>
              </a:rPr>
              <a:t>　共催</a:t>
            </a:r>
            <a:r>
              <a:rPr kumimoji="0" lang="en-US" altLang="ja-JP" sz="1050" dirty="0">
                <a:latin typeface="メイリオ" panose="020B0604030504040204" pitchFamily="50" charset="-128"/>
                <a:ea typeface="メイリオ" panose="020B0604030504040204" pitchFamily="50" charset="-128"/>
              </a:rPr>
              <a:t>:</a:t>
            </a:r>
            <a:r>
              <a:rPr kumimoji="0" lang="ja-JP" altLang="en-US" sz="1050" dirty="0">
                <a:latin typeface="メイリオ" panose="020B0604030504040204" pitchFamily="50" charset="-128"/>
                <a:ea typeface="メイリオ" panose="020B0604030504040204" pitchFamily="50" charset="-128"/>
              </a:rPr>
              <a:t>　木更津商工会議所</a:t>
            </a:r>
            <a:r>
              <a:rPr kumimoji="0" lang="ja-JP" altLang="en-US" sz="1050" spc="-300" dirty="0">
                <a:latin typeface="メイリオ" panose="020B0604030504040204" pitchFamily="50" charset="-128"/>
                <a:ea typeface="メイリオ" panose="020B0604030504040204" pitchFamily="50" charset="-128"/>
              </a:rPr>
              <a:t>、</a:t>
            </a:r>
            <a:r>
              <a:rPr kumimoji="0" lang="ja-JP" altLang="en-US" sz="1050" dirty="0">
                <a:latin typeface="メイリオ" panose="020B0604030504040204" pitchFamily="50" charset="-128"/>
                <a:ea typeface="メイリオ" panose="020B0604030504040204" pitchFamily="50" charset="-128"/>
              </a:rPr>
              <a:t>県内金融機関　他</a:t>
            </a:r>
            <a:endParaRPr kumimoji="0" lang="ja-JP" altLang="ja-JP" sz="1050" dirty="0">
              <a:latin typeface="メイリオ" panose="020B0604030504040204" pitchFamily="50" charset="-128"/>
              <a:ea typeface="メイリオ" panose="020B0604030504040204" pitchFamily="50" charset="-128"/>
            </a:endParaRPr>
          </a:p>
        </p:txBody>
      </p:sp>
      <p:sp>
        <p:nvSpPr>
          <p:cNvPr id="26" name="サブタイトル 2">
            <a:extLst>
              <a:ext uri="{FF2B5EF4-FFF2-40B4-BE49-F238E27FC236}">
                <a16:creationId xmlns:a16="http://schemas.microsoft.com/office/drawing/2014/main" id="{01A7A6DC-D73E-44F4-B330-C3B2B513A520}"/>
              </a:ext>
            </a:extLst>
          </p:cNvPr>
          <p:cNvSpPr txBox="1">
            <a:spLocks/>
          </p:cNvSpPr>
          <p:nvPr/>
        </p:nvSpPr>
        <p:spPr>
          <a:xfrm>
            <a:off x="222397" y="9392297"/>
            <a:ext cx="6406451" cy="212341"/>
          </a:xfrm>
          <a:prstGeom prst="rect">
            <a:avLst/>
          </a:prstGeom>
        </p:spPr>
        <p:txBody>
          <a:bodyPr vert="horz" lIns="91440" tIns="45720" rIns="91440" bIns="45720" rtlCol="0">
            <a:noAutofit/>
          </a:bodyPr>
          <a:lstStyle>
            <a:lvl1pPr marL="0" indent="0" algn="ctr" defTabSz="514350" rtl="0" eaLnBrk="1" latinLnBrk="0" hangingPunct="1">
              <a:lnSpc>
                <a:spcPct val="90000"/>
              </a:lnSpc>
              <a:spcBef>
                <a:spcPts val="563"/>
              </a:spcBef>
              <a:buFont typeface="Arial" panose="020B0604020202020204" pitchFamily="34" charset="0"/>
              <a:buNone/>
              <a:defRPr kumimoji="1" sz="1350" kern="1200">
                <a:solidFill>
                  <a:schemeClr val="tx1"/>
                </a:solidFill>
                <a:latin typeface="+mn-lt"/>
                <a:ea typeface="+mn-ea"/>
                <a:cs typeface="+mn-cs"/>
              </a:defRPr>
            </a:lvl1pPr>
            <a:lvl2pPr marL="257175" indent="0" algn="ctr" defTabSz="514350" rtl="0" eaLnBrk="1" latinLnBrk="0" hangingPunct="1">
              <a:lnSpc>
                <a:spcPct val="90000"/>
              </a:lnSpc>
              <a:spcBef>
                <a:spcPts val="281"/>
              </a:spcBef>
              <a:buFont typeface="Arial" panose="020B0604020202020204" pitchFamily="34" charset="0"/>
              <a:buNone/>
              <a:defRPr kumimoji="1" sz="1125" kern="1200">
                <a:solidFill>
                  <a:schemeClr val="tx1"/>
                </a:solidFill>
                <a:latin typeface="+mn-lt"/>
                <a:ea typeface="+mn-ea"/>
                <a:cs typeface="+mn-cs"/>
              </a:defRPr>
            </a:lvl2pPr>
            <a:lvl3pPr marL="514350" indent="0" algn="ctr" defTabSz="514350" rtl="0" eaLnBrk="1" latinLnBrk="0" hangingPunct="1">
              <a:lnSpc>
                <a:spcPct val="90000"/>
              </a:lnSpc>
              <a:spcBef>
                <a:spcPts val="281"/>
              </a:spcBef>
              <a:buFont typeface="Arial" panose="020B0604020202020204" pitchFamily="34" charset="0"/>
              <a:buNone/>
              <a:defRPr kumimoji="1" sz="1013" kern="1200">
                <a:solidFill>
                  <a:schemeClr val="tx1"/>
                </a:solidFill>
                <a:latin typeface="+mn-lt"/>
                <a:ea typeface="+mn-ea"/>
                <a:cs typeface="+mn-cs"/>
              </a:defRPr>
            </a:lvl3pPr>
            <a:lvl4pPr marL="771525" indent="0" algn="ctr" defTabSz="514350" rtl="0" eaLnBrk="1" latinLnBrk="0" hangingPunct="1">
              <a:lnSpc>
                <a:spcPct val="90000"/>
              </a:lnSpc>
              <a:spcBef>
                <a:spcPts val="281"/>
              </a:spcBef>
              <a:buFont typeface="Arial" panose="020B0604020202020204" pitchFamily="34" charset="0"/>
              <a:buNone/>
              <a:defRPr kumimoji="1" sz="900" kern="1200">
                <a:solidFill>
                  <a:schemeClr val="tx1"/>
                </a:solidFill>
                <a:latin typeface="+mn-lt"/>
                <a:ea typeface="+mn-ea"/>
                <a:cs typeface="+mn-cs"/>
              </a:defRPr>
            </a:lvl4pPr>
            <a:lvl5pPr marL="1028700" indent="0" algn="ctr" defTabSz="514350" rtl="0" eaLnBrk="1" latinLnBrk="0" hangingPunct="1">
              <a:lnSpc>
                <a:spcPct val="90000"/>
              </a:lnSpc>
              <a:spcBef>
                <a:spcPts val="281"/>
              </a:spcBef>
              <a:buFont typeface="Arial" panose="020B0604020202020204" pitchFamily="34" charset="0"/>
              <a:buNone/>
              <a:defRPr kumimoji="1" sz="900" kern="1200">
                <a:solidFill>
                  <a:schemeClr val="tx1"/>
                </a:solidFill>
                <a:latin typeface="+mn-lt"/>
                <a:ea typeface="+mn-ea"/>
                <a:cs typeface="+mn-cs"/>
              </a:defRPr>
            </a:lvl5pPr>
            <a:lvl6pPr marL="1285875" indent="0" algn="ctr" defTabSz="514350" rtl="0" eaLnBrk="1" latinLnBrk="0" hangingPunct="1">
              <a:lnSpc>
                <a:spcPct val="90000"/>
              </a:lnSpc>
              <a:spcBef>
                <a:spcPts val="281"/>
              </a:spcBef>
              <a:buFont typeface="Arial" panose="020B0604020202020204" pitchFamily="34" charset="0"/>
              <a:buNone/>
              <a:defRPr kumimoji="1" sz="900" kern="1200">
                <a:solidFill>
                  <a:schemeClr val="tx1"/>
                </a:solidFill>
                <a:latin typeface="+mn-lt"/>
                <a:ea typeface="+mn-ea"/>
                <a:cs typeface="+mn-cs"/>
              </a:defRPr>
            </a:lvl6pPr>
            <a:lvl7pPr marL="1543050" indent="0" algn="ctr" defTabSz="514350" rtl="0" eaLnBrk="1" latinLnBrk="0" hangingPunct="1">
              <a:lnSpc>
                <a:spcPct val="90000"/>
              </a:lnSpc>
              <a:spcBef>
                <a:spcPts val="281"/>
              </a:spcBef>
              <a:buFont typeface="Arial" panose="020B0604020202020204" pitchFamily="34" charset="0"/>
              <a:buNone/>
              <a:defRPr kumimoji="1" sz="900" kern="1200">
                <a:solidFill>
                  <a:schemeClr val="tx1"/>
                </a:solidFill>
                <a:latin typeface="+mn-lt"/>
                <a:ea typeface="+mn-ea"/>
                <a:cs typeface="+mn-cs"/>
              </a:defRPr>
            </a:lvl7pPr>
            <a:lvl8pPr marL="1800225" indent="0" algn="ctr" defTabSz="514350" rtl="0" eaLnBrk="1" latinLnBrk="0" hangingPunct="1">
              <a:lnSpc>
                <a:spcPct val="90000"/>
              </a:lnSpc>
              <a:spcBef>
                <a:spcPts val="281"/>
              </a:spcBef>
              <a:buFont typeface="Arial" panose="020B0604020202020204" pitchFamily="34" charset="0"/>
              <a:buNone/>
              <a:defRPr kumimoji="1" sz="900" kern="1200">
                <a:solidFill>
                  <a:schemeClr val="tx1"/>
                </a:solidFill>
                <a:latin typeface="+mn-lt"/>
                <a:ea typeface="+mn-ea"/>
                <a:cs typeface="+mn-cs"/>
              </a:defRPr>
            </a:lvl8pPr>
            <a:lvl9pPr marL="2057400" indent="0" algn="ctr" defTabSz="514350" rtl="0" eaLnBrk="1" latinLnBrk="0" hangingPunct="1">
              <a:lnSpc>
                <a:spcPct val="90000"/>
              </a:lnSpc>
              <a:spcBef>
                <a:spcPts val="281"/>
              </a:spcBef>
              <a:buFont typeface="Arial" panose="020B0604020202020204" pitchFamily="34" charset="0"/>
              <a:buNone/>
              <a:defRPr kumimoji="1" sz="900" kern="1200">
                <a:solidFill>
                  <a:schemeClr val="tx1"/>
                </a:solidFill>
                <a:latin typeface="+mn-lt"/>
                <a:ea typeface="+mn-ea"/>
                <a:cs typeface="+mn-cs"/>
              </a:defRPr>
            </a:lvl9pPr>
          </a:lstStyle>
          <a:p>
            <a:pPr algn="l" defTabSz="514333">
              <a:lnSpc>
                <a:spcPts val="500"/>
              </a:lnSpc>
            </a:pPr>
            <a:r>
              <a:rPr lang="ja-JP" altLang="en-US" sz="907" dirty="0">
                <a:solidFill>
                  <a:prstClr val="black"/>
                </a:solidFill>
                <a:latin typeface="メイリオ" panose="020B0604030504040204" pitchFamily="50" charset="-128"/>
                <a:ea typeface="メイリオ" panose="020B0604030504040204" pitchFamily="50" charset="-128"/>
              </a:rPr>
              <a:t>◆ お申込みいただいた情報は、当事者のご案内や事業の遂行のために利用させていただきます</a:t>
            </a:r>
            <a:endParaRPr lang="en-US" altLang="ja-JP" sz="907" dirty="0">
              <a:solidFill>
                <a:prstClr val="black"/>
              </a:solidFill>
              <a:latin typeface="メイリオ" panose="020B0604030504040204" pitchFamily="50" charset="-128"/>
              <a:ea typeface="メイリオ" panose="020B0604030504040204" pitchFamily="50" charset="-128"/>
            </a:endParaRPr>
          </a:p>
          <a:p>
            <a:pPr algn="l" defTabSz="514333">
              <a:lnSpc>
                <a:spcPts val="500"/>
              </a:lnSpc>
            </a:pPr>
            <a:r>
              <a:rPr lang="ja-JP" altLang="en-US" sz="907" dirty="0">
                <a:solidFill>
                  <a:prstClr val="black"/>
                </a:solidFill>
                <a:latin typeface="メイリオ" panose="020B0604030504040204" pitchFamily="50" charset="-128"/>
                <a:ea typeface="メイリオ" panose="020B0604030504040204" pitchFamily="50" charset="-128"/>
              </a:rPr>
              <a:t>◆ 当日、名刺のご用意と咳エチケットへのご配慮をお願いいたします</a:t>
            </a:r>
          </a:p>
        </p:txBody>
      </p:sp>
      <p:sp>
        <p:nvSpPr>
          <p:cNvPr id="23" name="テキスト ボックス 22">
            <a:extLst>
              <a:ext uri="{FF2B5EF4-FFF2-40B4-BE49-F238E27FC236}">
                <a16:creationId xmlns:a16="http://schemas.microsoft.com/office/drawing/2014/main" id="{7B6263C9-E23B-45CE-9B9B-2854D1AAA71E}"/>
              </a:ext>
            </a:extLst>
          </p:cNvPr>
          <p:cNvSpPr txBox="1"/>
          <p:nvPr/>
        </p:nvSpPr>
        <p:spPr>
          <a:xfrm>
            <a:off x="71893" y="6623082"/>
            <a:ext cx="6509882" cy="754053"/>
          </a:xfrm>
          <a:prstGeom prst="rect">
            <a:avLst/>
          </a:prstGeom>
          <a:noFill/>
        </p:spPr>
        <p:txBody>
          <a:bodyPr wrap="square" rtlCol="0">
            <a:spAutoFit/>
          </a:bodyPr>
          <a:lstStyle/>
          <a:p>
            <a:pPr defTabSz="914370"/>
            <a:r>
              <a:rPr lang="ja-JP" altLang="en-US" sz="1100" b="1" kern="0" dirty="0">
                <a:effectLst/>
                <a:latin typeface="メイリオ" panose="020B0604030504040204" pitchFamily="50" charset="-128"/>
                <a:ea typeface="メイリオ" panose="020B0604030504040204" pitchFamily="50" charset="-128"/>
              </a:rPr>
              <a:t>　</a:t>
            </a:r>
            <a:r>
              <a:rPr lang="en-US" altLang="ja-JP" sz="1400" b="1" u="sng" kern="0" dirty="0">
                <a:effectLst/>
                <a:latin typeface="メイリオ" panose="020B0604030504040204" pitchFamily="50" charset="-128"/>
                <a:ea typeface="メイリオ" panose="020B0604030504040204" pitchFamily="50" charset="-128"/>
              </a:rPr>
              <a:t>FAX: 0438-37-8705</a:t>
            </a:r>
            <a:r>
              <a:rPr lang="en-US" altLang="ja-JP" sz="14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 </a:t>
            </a:r>
            <a:endParaRPr lang="en-US" altLang="ja-JP" sz="11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defTabSz="914370"/>
            <a:r>
              <a:rPr lang="ja-JP" altLang="en-US" sz="1100" b="1" dirty="0">
                <a:latin typeface="メイリオ" panose="020B0604030504040204" pitchFamily="50" charset="-128"/>
                <a:ea typeface="メイリオ" panose="020B0604030504040204" pitchFamily="50" charset="-128"/>
              </a:rPr>
              <a:t> </a:t>
            </a:r>
            <a:r>
              <a:rPr lang="en-US" altLang="ja-JP" sz="1100" b="1" dirty="0">
                <a:latin typeface="メイリオ" panose="020B0604030504040204" pitchFamily="50" charset="-128"/>
                <a:ea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rPr>
              <a:t>国の事業再構築補助金などの支援策と補助金申請のポイントに関する説明会</a:t>
            </a:r>
            <a:r>
              <a:rPr lang="en-US" altLang="ja-JP" sz="1100" b="1" dirty="0">
                <a:latin typeface="メイリオ" panose="020B0604030504040204" pitchFamily="50" charset="-128"/>
                <a:ea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rPr>
              <a:t>参加申込書</a:t>
            </a:r>
            <a:endPar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2325607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2279</TotalTime>
  <Words>520</Words>
  <Application>Microsoft Office PowerPoint</Application>
  <PresentationFormat>A4 210 x 297 mm</PresentationFormat>
  <Paragraphs>47</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HG丸ｺﾞｼｯｸM-PRO</vt:lpstr>
      <vt:lpstr>ＭＳ ゴシック</vt:lpstr>
      <vt:lpstr>メイリオ</vt:lpstr>
      <vt:lpstr>游ゴシック</vt:lpstr>
      <vt:lpstr>Arial</vt:lpstr>
      <vt:lpstr>Calibri</vt:lpstr>
      <vt:lpstr>Calibri Light</vt:lpstr>
      <vt:lpstr>Century</vt:lpstr>
      <vt:lpstr>Office テーマ</vt:lpstr>
      <vt:lpstr>コロナ禍において、中小企業等が行う新分野での展開等を行う際に必要な設備投資を後押しするため、国の各種補助事業の概要説明や個別相談を木更津市(会場：木更津商工会議所)で開催いたします　 各種補助金の活用をご検討されている中小企業等の皆様や申請支援などを行っている支援機関・金融機関等の皆様のご参加をお待ちしております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hiroyasu aso</dc:creator>
  <cp:lastModifiedBy>遠藤 雅章</cp:lastModifiedBy>
  <cp:revision>224</cp:revision>
  <cp:lastPrinted>2021-05-07T01:45:26Z</cp:lastPrinted>
  <dcterms:created xsi:type="dcterms:W3CDTF">2019-06-11T04:14:28Z</dcterms:created>
  <dcterms:modified xsi:type="dcterms:W3CDTF">2021-05-31T23:58:23Z</dcterms:modified>
</cp:coreProperties>
</file>