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61263" cy="106934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1pPr>
    <a:lvl2pPr marL="497802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2pPr>
    <a:lvl3pPr marL="995602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3pPr>
    <a:lvl4pPr marL="1493404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4pPr>
    <a:lvl5pPr marL="1991205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5pPr>
    <a:lvl6pPr marL="2489006" algn="l" defTabSz="995602" rtl="0" eaLnBrk="1" latinLnBrk="0" hangingPunct="1"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6pPr>
    <a:lvl7pPr marL="2986807" algn="l" defTabSz="995602" rtl="0" eaLnBrk="1" latinLnBrk="0" hangingPunct="1"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7pPr>
    <a:lvl8pPr marL="3484608" algn="l" defTabSz="995602" rtl="0" eaLnBrk="1" latinLnBrk="0" hangingPunct="1"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8pPr>
    <a:lvl9pPr marL="3982409" algn="l" defTabSz="995602" rtl="0" eaLnBrk="1" latinLnBrk="0" hangingPunct="1"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600857D-1D15-4580-92A1-41B2E895E45F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06">
          <p15:clr>
            <a:srgbClr val="A4A3A4"/>
          </p15:clr>
        </p15:guide>
        <p15:guide id="2" orient="horz" pos="3087">
          <p15:clr>
            <a:srgbClr val="A4A3A4"/>
          </p15:clr>
        </p15:guide>
        <p15:guide id="3" orient="horz" pos="3369">
          <p15:clr>
            <a:srgbClr val="A4A3A4"/>
          </p15:clr>
        </p15:guide>
        <p15:guide id="4" orient="horz" pos="3985">
          <p15:clr>
            <a:srgbClr val="A4A3A4"/>
          </p15:clr>
        </p15:guide>
        <p15:guide id="5" pos="264">
          <p15:clr>
            <a:srgbClr val="A4A3A4"/>
          </p15:clr>
        </p15:guide>
        <p15:guide id="6" pos="1164">
          <p15:clr>
            <a:srgbClr val="A4A3A4"/>
          </p15:clr>
        </p15:guide>
        <p15:guide id="7" pos="10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0080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CA619A-3AC4-460C-A68A-CD4E68744A7A}" v="1" dt="2023-08-02T11:50:25.1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97312" autoAdjust="0"/>
  </p:normalViewPr>
  <p:slideViewPr>
    <p:cSldViewPr>
      <p:cViewPr>
        <p:scale>
          <a:sx n="90" d="100"/>
          <a:sy n="90" d="100"/>
        </p:scale>
        <p:origin x="1958" y="-2304"/>
      </p:cViewPr>
      <p:guideLst>
        <p:guide orient="horz" pos="2806"/>
        <p:guide orient="horz" pos="3087"/>
        <p:guide orient="horz" pos="3369"/>
        <p:guide orient="horz" pos="3985"/>
        <p:guide pos="264"/>
        <p:guide pos="1164"/>
        <p:guide pos="10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1734" y="-11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1600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119063" y="0"/>
            <a:ext cx="6973888" cy="9866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53434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802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602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3404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1205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9006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6807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608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409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60575" y="739775"/>
            <a:ext cx="26146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15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D8BD16-D621-49D2-B972-BCA10C0AA39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937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759C8-7621-4E3F-84AF-EACCF7F38D5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102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3AEB2-26C5-4F18-BC9C-007196C5122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17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6BFDC-ABFC-4FFE-A187-545C61A0D33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693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49181-F669-4A99-8AE3-30D7B012BF5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5468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2096C-392A-403C-9AA1-1AD520D833F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765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A3F43-0EDA-4E05-9D3D-E2B7F8393B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88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8D1DE-BCF2-4845-8929-A4534A6DFF3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007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9588B0-B60A-4511-8568-5DE6B9647F3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260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EDE71-0C19-4E66-9B90-D093835C602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20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C6A9AC-1641-498E-8A22-B5D8C24F95C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970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0D774-70A7-45AE-B49B-7BF5626A04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5D567-6F3F-41F2-8B9C-BA3BCFF18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01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D12953B-A9E1-E738-024B-9214F4AC245A}"/>
              </a:ext>
            </a:extLst>
          </p:cNvPr>
          <p:cNvSpPr/>
          <p:nvPr/>
        </p:nvSpPr>
        <p:spPr>
          <a:xfrm>
            <a:off x="-3851" y="1702996"/>
            <a:ext cx="7561258" cy="615160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Line 46">
            <a:extLst>
              <a:ext uri="{FF2B5EF4-FFF2-40B4-BE49-F238E27FC236}">
                <a16:creationId xmlns:a16="http://schemas.microsoft.com/office/drawing/2014/main" id="{7AAAFA91-A14F-1648-321C-5C72D3617E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64" y="7854601"/>
            <a:ext cx="75612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561" tIns="49780" rIns="99561" bIns="49780" anchor="ctr"/>
          <a:lstStyle/>
          <a:p>
            <a:pPr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Rectangle 69">
            <a:extLst>
              <a:ext uri="{FF2B5EF4-FFF2-40B4-BE49-F238E27FC236}">
                <a16:creationId xmlns:a16="http://schemas.microsoft.com/office/drawing/2014/main" id="{7ED639E2-CC98-879D-3DD7-449AEDF29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2" y="8648001"/>
            <a:ext cx="336056" cy="2027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99561" tIns="49780" rIns="99561" bIns="49780" anchor="ctr"/>
          <a:lstStyle/>
          <a:p>
            <a:pPr algn="ctr"/>
            <a:r>
              <a:rPr lang="ja-JP" altLang="en-US" sz="1350" b="1" dirty="0">
                <a:solidFill>
                  <a:schemeClr val="accent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セミナー参加申込書</a:t>
            </a: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0AD8A149-F2AD-BFEE-21CB-B6E7C6EC4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26" y="8046051"/>
            <a:ext cx="6845144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27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火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IT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活用：</a:t>
            </a:r>
            <a:r>
              <a:rPr kumimoji="0" lang="ja-JP" altLang="en-US" sz="1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改正電子帳簿保存法とインボイスセミナー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」申込書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木更津商工会議所 行（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０４３８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３７</a:t>
            </a:r>
            <a:r>
              <a:rPr kumimoji="0" lang="en-US" altLang="ja-JP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８７０５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＊　　　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本申込書にご記入いただいた情報は、本事業実施・運営の目的にのみ使用致します。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FD7AD1F-D657-6597-3A4B-2DE835D501EF}"/>
              </a:ext>
            </a:extLst>
          </p:cNvPr>
          <p:cNvSpPr/>
          <p:nvPr/>
        </p:nvSpPr>
        <p:spPr>
          <a:xfrm>
            <a:off x="4105831" y="10225063"/>
            <a:ext cx="679721" cy="3113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BAAA672-C630-1F14-8C3B-8BEF85B5090A}"/>
              </a:ext>
            </a:extLst>
          </p:cNvPr>
          <p:cNvSpPr/>
          <p:nvPr/>
        </p:nvSpPr>
        <p:spPr>
          <a:xfrm>
            <a:off x="490698" y="9774834"/>
            <a:ext cx="936185" cy="3113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91E47F2-4911-C092-C36B-617B7F59C990}"/>
              </a:ext>
            </a:extLst>
          </p:cNvPr>
          <p:cNvSpPr/>
          <p:nvPr/>
        </p:nvSpPr>
        <p:spPr>
          <a:xfrm>
            <a:off x="3942674" y="9774834"/>
            <a:ext cx="936185" cy="3113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思考の吹き出し: 雲形 22">
            <a:extLst>
              <a:ext uri="{FF2B5EF4-FFF2-40B4-BE49-F238E27FC236}">
                <a16:creationId xmlns:a16="http://schemas.microsoft.com/office/drawing/2014/main" id="{4C78BEE0-A0D0-87DB-4DAB-DD0A3D2CFF33}"/>
              </a:ext>
            </a:extLst>
          </p:cNvPr>
          <p:cNvSpPr/>
          <p:nvPr/>
        </p:nvSpPr>
        <p:spPr>
          <a:xfrm>
            <a:off x="140885" y="133807"/>
            <a:ext cx="1376021" cy="792088"/>
          </a:xfrm>
          <a:prstGeom prst="cloudCallout">
            <a:avLst>
              <a:gd name="adj1" fmla="val -17683"/>
              <a:gd name="adj2" fmla="val 27281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思考の吹き出し: 雲形 26">
            <a:extLst>
              <a:ext uri="{FF2B5EF4-FFF2-40B4-BE49-F238E27FC236}">
                <a16:creationId xmlns:a16="http://schemas.microsoft.com/office/drawing/2014/main" id="{CAA149AE-863A-98BC-C25D-2949570E8B0E}"/>
              </a:ext>
            </a:extLst>
          </p:cNvPr>
          <p:cNvSpPr/>
          <p:nvPr/>
        </p:nvSpPr>
        <p:spPr>
          <a:xfrm>
            <a:off x="5796855" y="967385"/>
            <a:ext cx="1581730" cy="792088"/>
          </a:xfrm>
          <a:prstGeom prst="cloudCallout">
            <a:avLst>
              <a:gd name="adj1" fmla="val 11712"/>
              <a:gd name="adj2" fmla="val 33151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思考の吹き出し: 雲形 32">
            <a:extLst>
              <a:ext uri="{FF2B5EF4-FFF2-40B4-BE49-F238E27FC236}">
                <a16:creationId xmlns:a16="http://schemas.microsoft.com/office/drawing/2014/main" id="{2449CA43-BFEB-BE87-0C38-BB5257DACA91}"/>
              </a:ext>
            </a:extLst>
          </p:cNvPr>
          <p:cNvSpPr/>
          <p:nvPr/>
        </p:nvSpPr>
        <p:spPr>
          <a:xfrm>
            <a:off x="2124447" y="1242244"/>
            <a:ext cx="943973" cy="558718"/>
          </a:xfrm>
          <a:prstGeom prst="cloudCallout">
            <a:avLst>
              <a:gd name="adj1" fmla="val -17683"/>
              <a:gd name="adj2" fmla="val 27281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思考の吹き出し: 雲形 33">
            <a:extLst>
              <a:ext uri="{FF2B5EF4-FFF2-40B4-BE49-F238E27FC236}">
                <a16:creationId xmlns:a16="http://schemas.microsoft.com/office/drawing/2014/main" id="{87450481-5B8C-6191-1C02-C005529DCE14}"/>
              </a:ext>
            </a:extLst>
          </p:cNvPr>
          <p:cNvSpPr/>
          <p:nvPr/>
        </p:nvSpPr>
        <p:spPr>
          <a:xfrm>
            <a:off x="4830223" y="165279"/>
            <a:ext cx="943973" cy="558718"/>
          </a:xfrm>
          <a:prstGeom prst="cloudCallout">
            <a:avLst>
              <a:gd name="adj1" fmla="val -17683"/>
              <a:gd name="adj2" fmla="val 27281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7718FB1-6E0D-4C27-D898-665CD5E5A7FF}"/>
              </a:ext>
            </a:extLst>
          </p:cNvPr>
          <p:cNvSpPr/>
          <p:nvPr/>
        </p:nvSpPr>
        <p:spPr>
          <a:xfrm>
            <a:off x="-3851" y="-154"/>
            <a:ext cx="7565114" cy="2092881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r>
              <a:rPr kumimoji="1" lang="ja-JP" altLang="en-US" sz="2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いよいよ開始！</a:t>
            </a:r>
            <a:endParaRPr kumimoji="1" lang="en-US" altLang="ja-JP" sz="24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32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インボイス制度</a:t>
            </a:r>
            <a:r>
              <a:rPr kumimoji="1" lang="ja-JP" altLang="en-US" sz="32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2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kumimoji="1" lang="ja-JP" altLang="en-US" sz="32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32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改正</a:t>
            </a:r>
            <a:r>
              <a:rPr kumimoji="1" lang="ja-JP" altLang="en-US" sz="32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電子</a:t>
            </a:r>
            <a:r>
              <a:rPr kumimoji="1" lang="ja-JP" altLang="en-US" sz="32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帳簿保存法</a:t>
            </a:r>
            <a:r>
              <a:rPr kumimoji="1" lang="ja-JP" altLang="en-US" sz="32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kumimoji="1" lang="en-US" altLang="ja-JP" sz="32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1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法改正概要と</a:t>
            </a:r>
            <a:r>
              <a:rPr kumimoji="1" lang="en-US" altLang="ja-JP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kumimoji="1" lang="ja-JP" altLang="en-US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導入補助金を活用した低コストなシステム導入方法を</a:t>
            </a:r>
            <a:endParaRPr kumimoji="1" lang="en-US" altLang="ja-JP" sz="20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セミナー形式</a:t>
            </a:r>
            <a:r>
              <a:rPr kumimoji="1" lang="ja-JP" altLang="en-US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でお伝えいたします！</a:t>
            </a:r>
          </a:p>
        </p:txBody>
      </p:sp>
      <p:sp>
        <p:nvSpPr>
          <p:cNvPr id="42" name="Line 46">
            <a:extLst>
              <a:ext uri="{FF2B5EF4-FFF2-40B4-BE49-F238E27FC236}">
                <a16:creationId xmlns:a16="http://schemas.microsoft.com/office/drawing/2014/main" id="{4F1BAC0B-FEA5-3342-D8F3-5943C00392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64" y="7854601"/>
            <a:ext cx="744844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561" tIns="49780" rIns="99561" bIns="49780" anchor="ctr"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43" name="AutoShape 49">
            <a:extLst>
              <a:ext uri="{FF2B5EF4-FFF2-40B4-BE49-F238E27FC236}">
                <a16:creationId xmlns:a16="http://schemas.microsoft.com/office/drawing/2014/main" id="{86B271A8-D93F-FAB1-F349-309CF9321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63" y="6363871"/>
            <a:ext cx="7270137" cy="1287085"/>
          </a:xfrm>
          <a:prstGeom prst="roundRect">
            <a:avLst>
              <a:gd name="adj" fmla="val 18519"/>
            </a:avLst>
          </a:prstGeom>
          <a:ln w="31750">
            <a:noFill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8000" tIns="0" rIns="72000" bIns="0" numCol="1" spcCol="144000" anchor="ctr"/>
          <a:lstStyle/>
          <a:p>
            <a:r>
              <a:rPr lang="ja-JP" alt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</a:t>
            </a:r>
            <a:r>
              <a:rPr lang="ja-JP" altLang="en-US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プログラム</a:t>
            </a:r>
            <a:r>
              <a:rPr lang="ja-JP" alt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＞</a:t>
            </a:r>
            <a:endParaRPr lang="en-US" altLang="ja-JP" sz="14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14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14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NTT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東日本の紹介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br>
              <a:rPr lang="en-US" altLang="ja-JP" sz="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14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14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35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①電子帳簿保存法改正の内容 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＜制度概要や罰則規定、必要な対応事項＞</a:t>
            </a:r>
            <a:b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endParaRPr lang="en-US" altLang="ja-JP" sz="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14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35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15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40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②インボイス制度（適格請求書）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＜制度概要や罰則規定、必要な対応事項＞</a:t>
            </a:r>
            <a:b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endParaRPr lang="en-US" altLang="ja-JP" sz="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15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40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16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会計ソフトを活用した対応事例、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IT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導入補助金のご紹介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9" name="AutoShape 7">
            <a:extLst>
              <a:ext uri="{FF2B5EF4-FFF2-40B4-BE49-F238E27FC236}">
                <a16:creationId xmlns:a16="http://schemas.microsoft.com/office/drawing/2014/main" id="{1AD87112-9AFF-98E4-41A1-798C5AB15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60" y="3341018"/>
            <a:ext cx="1253063" cy="35644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9561" tIns="78395" rIns="99561" bIns="117591" anchor="ctr"/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開催日時</a:t>
            </a:r>
          </a:p>
        </p:txBody>
      </p:sp>
      <p:sp>
        <p:nvSpPr>
          <p:cNvPr id="50" name="AutoShape 9">
            <a:extLst>
              <a:ext uri="{FF2B5EF4-FFF2-40B4-BE49-F238E27FC236}">
                <a16:creationId xmlns:a16="http://schemas.microsoft.com/office/drawing/2014/main" id="{B1589639-6D5D-5594-E0F7-D8354DE42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15" y="3876644"/>
            <a:ext cx="1220952" cy="35644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9561" tIns="78395" rIns="99561" bIns="117591" anchor="ctr"/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会　場</a:t>
            </a:r>
          </a:p>
        </p:txBody>
      </p:sp>
      <p:sp>
        <p:nvSpPr>
          <p:cNvPr id="52" name="Rectangle 10">
            <a:extLst>
              <a:ext uri="{FF2B5EF4-FFF2-40B4-BE49-F238E27FC236}">
                <a16:creationId xmlns:a16="http://schemas.microsoft.com/office/drawing/2014/main" id="{D9D73E0B-4C7B-C2BE-C9F3-362D38CF5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383" y="3811511"/>
            <a:ext cx="5496647" cy="62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561" tIns="49780" rIns="99561" bIns="49780">
            <a:noAutofit/>
          </a:bodyPr>
          <a:lstStyle/>
          <a:p>
            <a:r>
              <a:rPr lang="ja-JP" altLang="en-US" sz="1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木更津商工会館３階　研修室　</a:t>
            </a:r>
            <a:endParaRPr lang="en-US" altLang="ja-JP" sz="1800" b="1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292-0838 </a:t>
            </a: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木更津市潮浜</a:t>
            </a:r>
            <a:r>
              <a:rPr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1-17-59 </a:t>
            </a: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木更津商工会館</a:t>
            </a:r>
          </a:p>
        </p:txBody>
      </p:sp>
      <p:sp>
        <p:nvSpPr>
          <p:cNvPr id="53" name="AutoShape 11">
            <a:extLst>
              <a:ext uri="{FF2B5EF4-FFF2-40B4-BE49-F238E27FC236}">
                <a16:creationId xmlns:a16="http://schemas.microsoft.com/office/drawing/2014/main" id="{02F4B2D9-5FB9-0C48-F76C-1FD3B9276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231" y="4464547"/>
            <a:ext cx="1272921" cy="35644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9561" tIns="78395" rIns="99561" bIns="117591" anchor="ctr"/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定　員</a:t>
            </a:r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id="{A4B439F4-127C-9A4D-BBB2-7374EB574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383" y="4338588"/>
            <a:ext cx="4048427" cy="608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561" tIns="49780" rIns="99561" bIns="49780" anchor="ctr">
            <a:noAutofit/>
          </a:bodyPr>
          <a:lstStyle/>
          <a:p>
            <a:r>
              <a:rPr lang="en-US" altLang="ja-JP" sz="20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20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事前申込・参加費無料</a:t>
            </a:r>
            <a:r>
              <a:rPr lang="en-US" altLang="ja-JP" sz="1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lang="ja-JP" altLang="ja-JP" sz="1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5" name="AutoShape 13">
            <a:extLst>
              <a:ext uri="{FF2B5EF4-FFF2-40B4-BE49-F238E27FC236}">
                <a16:creationId xmlns:a16="http://schemas.microsoft.com/office/drawing/2014/main" id="{2085EEDB-99A1-EB86-A69C-64E98E255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586" y="5553301"/>
            <a:ext cx="1260210" cy="35644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9561" tIns="78395" rIns="99561" bIns="117591" anchor="ctr"/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主　催</a:t>
            </a:r>
          </a:p>
        </p:txBody>
      </p:sp>
      <p:sp>
        <p:nvSpPr>
          <p:cNvPr id="56" name="Rectangle 72">
            <a:extLst>
              <a:ext uri="{FF2B5EF4-FFF2-40B4-BE49-F238E27FC236}">
                <a16:creationId xmlns:a16="http://schemas.microsoft.com/office/drawing/2014/main" id="{D1EC5A12-3263-2B81-8AB9-520DB8291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383" y="3330476"/>
            <a:ext cx="5947106" cy="377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561" tIns="49780" rIns="99561" bIns="49780">
            <a:noAutofit/>
          </a:bodyPr>
          <a:lstStyle/>
          <a:p>
            <a:r>
              <a:rPr lang="ja-JP" altLang="en-US" sz="1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日（火）</a:t>
            </a:r>
            <a:r>
              <a:rPr lang="en-US" altLang="ja-JP" sz="1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14:00</a:t>
            </a:r>
            <a:r>
              <a:rPr lang="ja-JP" altLang="en-US" sz="1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16:00</a:t>
            </a:r>
            <a:endParaRPr lang="ja-JP" altLang="en-US" sz="1800" b="1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AutoShape 7">
            <a:extLst>
              <a:ext uri="{FF2B5EF4-FFF2-40B4-BE49-F238E27FC236}">
                <a16:creationId xmlns:a16="http://schemas.microsoft.com/office/drawing/2014/main" id="{123ED4E2-F839-6EE7-7062-57EF47F75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60" y="4998618"/>
            <a:ext cx="1253063" cy="35644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9561" tIns="78395" rIns="99561" bIns="117591" anchor="ctr"/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対象者</a:t>
            </a:r>
          </a:p>
        </p:txBody>
      </p:sp>
      <p:sp>
        <p:nvSpPr>
          <p:cNvPr id="58" name="Rectangle 12">
            <a:extLst>
              <a:ext uri="{FF2B5EF4-FFF2-40B4-BE49-F238E27FC236}">
                <a16:creationId xmlns:a16="http://schemas.microsoft.com/office/drawing/2014/main" id="{FB626E78-96D8-8B2B-5F5E-838696518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383" y="4926520"/>
            <a:ext cx="4048427" cy="500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561" tIns="49780" rIns="99561" bIns="49780" anchor="ctr">
            <a:noAutofit/>
          </a:bodyPr>
          <a:lstStyle/>
          <a:p>
            <a:r>
              <a:rPr lang="ja-JP" altLang="en-US" sz="15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中小・小規模事業者（会員・非会員問わず）</a:t>
            </a:r>
            <a:endParaRPr lang="ja-JP" altLang="ja-JP" sz="15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9" name="Rectangle 14">
            <a:extLst>
              <a:ext uri="{FF2B5EF4-FFF2-40B4-BE49-F238E27FC236}">
                <a16:creationId xmlns:a16="http://schemas.microsoft.com/office/drawing/2014/main" id="{995E8BFC-B5FC-5C61-024B-3DD7C16F1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198" y="5526659"/>
            <a:ext cx="5947106" cy="59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561" tIns="49780" rIns="99561" bIns="49780" anchor="ctr">
            <a:noAutofit/>
          </a:bodyPr>
          <a:lstStyle/>
          <a:p>
            <a:pPr algn="r"/>
            <a:r>
              <a:rPr lang="en-US" altLang="ja-JP" sz="15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NTT</a:t>
            </a:r>
            <a:r>
              <a:rPr lang="ja-JP" altLang="en-US" sz="15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東日本－南関東 千葉事業部</a:t>
            </a:r>
            <a:r>
              <a:rPr lang="en-US" altLang="ja-JP" sz="15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5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木更津商工会議所 中小企業相談所　　　　　　　　　　　　　　　　　　　☎</a:t>
            </a:r>
            <a:r>
              <a:rPr lang="en-US" altLang="ja-JP" sz="15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0438-37-8700</a:t>
            </a:r>
            <a:r>
              <a:rPr lang="ja-JP" altLang="en-US" sz="15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（担当：遠藤）</a:t>
            </a:r>
            <a:endParaRPr lang="en-US" altLang="ja-JP" sz="15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F70BBFC1-C784-CE08-335E-F957FCAA67B9}"/>
              </a:ext>
            </a:extLst>
          </p:cNvPr>
          <p:cNvSpPr txBox="1"/>
          <p:nvPr/>
        </p:nvSpPr>
        <p:spPr>
          <a:xfrm>
            <a:off x="8097" y="2262048"/>
            <a:ext cx="7767586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日から開始される「インボイス制度」および、</a:t>
            </a:r>
            <a:r>
              <a:rPr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日から猶予期間が終了する</a:t>
            </a:r>
          </a:p>
          <a:p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「改正電子帳簿保存法」について、</a:t>
            </a:r>
            <a:r>
              <a:rPr lang="ja-JP" altLang="en-US" sz="1600" b="1" u="sng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法改正内容のおさらい</a:t>
            </a:r>
            <a:r>
              <a:rPr lang="ja-JP" altLang="en-US" sz="1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と </a:t>
            </a:r>
            <a:r>
              <a:rPr lang="ja-JP" altLang="en-US" sz="1600" b="1" u="sng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具体的な対策事項について</a:t>
            </a:r>
            <a:endParaRPr lang="en-US" altLang="ja-JP" sz="1600" b="1" u="sng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解説します。また制度概要の説明に併せて</a:t>
            </a:r>
            <a:r>
              <a:rPr lang="ja-JP" altLang="en-US" sz="1600" b="1" u="sng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補助金を活用した低コストな対応方法</a:t>
            </a: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もご紹介します。</a:t>
            </a:r>
            <a:endParaRPr lang="en-US" alt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3A1D4BFA-7451-2245-1C4D-EFE511C49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105061"/>
              </p:ext>
            </p:extLst>
          </p:nvPr>
        </p:nvGraphicFramePr>
        <p:xfrm>
          <a:off x="570557" y="9016512"/>
          <a:ext cx="684514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29">
                  <a:extLst>
                    <a:ext uri="{9D8B030D-6E8A-4147-A177-3AD203B41FA5}">
                      <a16:colId xmlns:a16="http://schemas.microsoft.com/office/drawing/2014/main" val="1466087763"/>
                    </a:ext>
                  </a:extLst>
                </a:gridCol>
                <a:gridCol w="2295543">
                  <a:extLst>
                    <a:ext uri="{9D8B030D-6E8A-4147-A177-3AD203B41FA5}">
                      <a16:colId xmlns:a16="http://schemas.microsoft.com/office/drawing/2014/main" val="1972690963"/>
                    </a:ext>
                  </a:extLst>
                </a:gridCol>
                <a:gridCol w="1127029">
                  <a:extLst>
                    <a:ext uri="{9D8B030D-6E8A-4147-A177-3AD203B41FA5}">
                      <a16:colId xmlns:a16="http://schemas.microsoft.com/office/drawing/2014/main" val="211008957"/>
                    </a:ext>
                  </a:extLst>
                </a:gridCol>
                <a:gridCol w="2295543">
                  <a:extLst>
                    <a:ext uri="{9D8B030D-6E8A-4147-A177-3AD203B41FA5}">
                      <a16:colId xmlns:a16="http://schemas.microsoft.com/office/drawing/2014/main" val="5901793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ja-JP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事業所名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ご住所</a:t>
                      </a:r>
                      <a:endParaRPr lang="ja-JP" altLang="ja-JP" sz="14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114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endParaRPr lang="ja-JP" altLang="ja-JP" sz="14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417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参加者名①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参加者名②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2100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E-mail</a:t>
                      </a:r>
                      <a:endParaRPr lang="ja-JP" altLang="ja-JP" sz="14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E-mail</a:t>
                      </a:r>
                      <a:endParaRPr lang="ja-JP" altLang="ja-JP" sz="14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417467"/>
                  </a:ext>
                </a:extLst>
              </a:tr>
            </a:tbl>
          </a:graphicData>
        </a:graphic>
      </p:graphicFrame>
      <p:pic>
        <p:nvPicPr>
          <p:cNvPr id="4" name="図 3">
            <a:extLst>
              <a:ext uri="{FF2B5EF4-FFF2-40B4-BE49-F238E27FC236}">
                <a16:creationId xmlns:a16="http://schemas.microsoft.com/office/drawing/2014/main" id="{FD2D9281-71AC-F011-3036-8B702F15A4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6944" y="4205207"/>
            <a:ext cx="1214127" cy="1227183"/>
          </a:xfrm>
          <a:prstGeom prst="rect">
            <a:avLst/>
          </a:prstGeom>
        </p:spPr>
      </p:pic>
      <p:sp>
        <p:nvSpPr>
          <p:cNvPr id="5" name="吹き出し: 四角形 4">
            <a:extLst>
              <a:ext uri="{FF2B5EF4-FFF2-40B4-BE49-F238E27FC236}">
                <a16:creationId xmlns:a16="http://schemas.microsoft.com/office/drawing/2014/main" id="{FA96E32A-62E7-0EAC-2D43-7B8FFFB12BAD}"/>
              </a:ext>
            </a:extLst>
          </p:cNvPr>
          <p:cNvSpPr/>
          <p:nvPr/>
        </p:nvSpPr>
        <p:spPr>
          <a:xfrm>
            <a:off x="5918446" y="3758269"/>
            <a:ext cx="1526905" cy="303630"/>
          </a:xfrm>
          <a:prstGeom prst="wedgeRectCallout">
            <a:avLst>
              <a:gd name="adj1" fmla="val -22940"/>
              <a:gd name="adj2" fmla="val 104319"/>
            </a:avLst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お申込みはこちらから</a:t>
            </a:r>
            <a:endParaRPr kumimoji="1" lang="ja-JP" altLang="en-US" sz="1100" b="1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03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341</Words>
  <Application>Microsoft Office PowerPoint</Application>
  <PresentationFormat>ユーザー設定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HGP創英角ﾎﾟｯﾌﾟ体</vt:lpstr>
      <vt:lpstr>Meiryo UI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sachiko.handa.ose</dc:creator>
  <cp:lastModifiedBy>遠藤 雅章</cp:lastModifiedBy>
  <cp:revision>253</cp:revision>
  <cp:lastPrinted>2023-08-07T03:16:42Z</cp:lastPrinted>
  <dcterms:created xsi:type="dcterms:W3CDTF">2009-06-04T00:26:54Z</dcterms:created>
  <dcterms:modified xsi:type="dcterms:W3CDTF">2023-08-07T03:21:12Z</dcterms:modified>
</cp:coreProperties>
</file>